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5" r:id="rId1"/>
  </p:sldMasterIdLst>
  <p:notesMasterIdLst>
    <p:notesMasterId r:id="rId61"/>
  </p:notesMasterIdLst>
  <p:sldIdLst>
    <p:sldId id="256" r:id="rId2"/>
    <p:sldId id="257" r:id="rId3"/>
    <p:sldId id="308" r:id="rId4"/>
    <p:sldId id="258" r:id="rId5"/>
    <p:sldId id="259" r:id="rId6"/>
    <p:sldId id="260" r:id="rId7"/>
    <p:sldId id="261" r:id="rId8"/>
    <p:sldId id="267" r:id="rId9"/>
    <p:sldId id="262" r:id="rId10"/>
    <p:sldId id="264" r:id="rId11"/>
    <p:sldId id="266" r:id="rId12"/>
    <p:sldId id="265" r:id="rId13"/>
    <p:sldId id="268" r:id="rId14"/>
    <p:sldId id="269" r:id="rId15"/>
    <p:sldId id="312" r:id="rId16"/>
    <p:sldId id="272" r:id="rId17"/>
    <p:sldId id="313" r:id="rId18"/>
    <p:sldId id="270" r:id="rId19"/>
    <p:sldId id="273" r:id="rId20"/>
    <p:sldId id="274" r:id="rId21"/>
    <p:sldId id="275" r:id="rId22"/>
    <p:sldId id="276" r:id="rId23"/>
    <p:sldId id="277" r:id="rId24"/>
    <p:sldId id="278" r:id="rId25"/>
    <p:sldId id="279" r:id="rId26"/>
    <p:sldId id="281" r:id="rId27"/>
    <p:sldId id="283" r:id="rId28"/>
    <p:sldId id="282" r:id="rId29"/>
    <p:sldId id="284" r:id="rId30"/>
    <p:sldId id="310" r:id="rId31"/>
    <p:sldId id="311" r:id="rId32"/>
    <p:sldId id="285" r:id="rId33"/>
    <p:sldId id="288" r:id="rId34"/>
    <p:sldId id="287" r:id="rId35"/>
    <p:sldId id="304" r:id="rId36"/>
    <p:sldId id="286" r:id="rId37"/>
    <p:sldId id="289" r:id="rId38"/>
    <p:sldId id="290" r:id="rId39"/>
    <p:sldId id="291" r:id="rId40"/>
    <p:sldId id="292" r:id="rId41"/>
    <p:sldId id="293" r:id="rId42"/>
    <p:sldId id="294" r:id="rId43"/>
    <p:sldId id="295" r:id="rId44"/>
    <p:sldId id="296" r:id="rId45"/>
    <p:sldId id="297" r:id="rId46"/>
    <p:sldId id="298" r:id="rId47"/>
    <p:sldId id="299" r:id="rId48"/>
    <p:sldId id="301" r:id="rId49"/>
    <p:sldId id="303" r:id="rId50"/>
    <p:sldId id="314" r:id="rId51"/>
    <p:sldId id="316" r:id="rId52"/>
    <p:sldId id="317" r:id="rId53"/>
    <p:sldId id="315" r:id="rId54"/>
    <p:sldId id="318" r:id="rId55"/>
    <p:sldId id="319" r:id="rId56"/>
    <p:sldId id="300" r:id="rId57"/>
    <p:sldId id="305" r:id="rId58"/>
    <p:sldId id="306" r:id="rId59"/>
    <p:sldId id="307"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80" d="100"/>
          <a:sy n="80" d="100"/>
        </p:scale>
        <p:origin x="-1464" y="-14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2C19B5-3E94-4647-AC98-5B3D90DC9303}" type="datetimeFigureOut">
              <a:rPr lang="en-US" smtClean="0"/>
              <a:t>24/03/2014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45462B-1891-2B48-B57C-C785565F5AED}" type="slidenum">
              <a:rPr lang="en-US" smtClean="0"/>
              <a:t>‹#›</a:t>
            </a:fld>
            <a:endParaRPr lang="en-US"/>
          </a:p>
        </p:txBody>
      </p:sp>
    </p:spTree>
    <p:extLst>
      <p:ext uri="{BB962C8B-B14F-4D97-AF65-F5344CB8AC3E}">
        <p14:creationId xmlns:p14="http://schemas.microsoft.com/office/powerpoint/2010/main" val="220317526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Cellulitis</a:t>
            </a:r>
          </a:p>
          <a:p>
            <a:r>
              <a:rPr lang="en-US" dirty="0" smtClean="0"/>
              <a:t>Cellulitis, </a:t>
            </a:r>
            <a:r>
              <a:rPr lang="en-US" dirty="0" err="1" smtClean="0"/>
              <a:t>erysiphels</a:t>
            </a:r>
            <a:r>
              <a:rPr lang="en-US" dirty="0" smtClean="0"/>
              <a:t>,</a:t>
            </a:r>
            <a:r>
              <a:rPr lang="en-US" baseline="0" dirty="0" smtClean="0"/>
              <a:t> DVT, thrombophlebitis, any other cause of rash – </a:t>
            </a:r>
            <a:r>
              <a:rPr lang="en-US" baseline="0" dirty="0" err="1" smtClean="0"/>
              <a:t>vasculitic</a:t>
            </a:r>
            <a:r>
              <a:rPr lang="en-US" baseline="0" dirty="0" smtClean="0"/>
              <a:t> rash</a:t>
            </a:r>
          </a:p>
          <a:p>
            <a:r>
              <a:rPr lang="en-US" baseline="0" dirty="0" smtClean="0"/>
              <a:t>Age, diabetes</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6</a:t>
            </a:fld>
            <a:endParaRPr lang="en-US"/>
          </a:p>
        </p:txBody>
      </p:sp>
    </p:spTree>
    <p:extLst>
      <p:ext uri="{BB962C8B-B14F-4D97-AF65-F5344CB8AC3E}">
        <p14:creationId xmlns:p14="http://schemas.microsoft.com/office/powerpoint/2010/main" val="2874618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Mechanism of action: inhibition</a:t>
            </a:r>
            <a:r>
              <a:rPr lang="en-US" baseline="0" dirty="0" smtClean="0"/>
              <a:t> of cell wall synthesis by inhibiting </a:t>
            </a:r>
            <a:r>
              <a:rPr lang="en-US" baseline="0" dirty="0" err="1" smtClean="0"/>
              <a:t>transpeptidase</a:t>
            </a:r>
            <a:r>
              <a:rPr lang="en-US" baseline="0" dirty="0" smtClean="0"/>
              <a:t> reaction in the cross-linking of peptidoglycan. Covalent binding at the active site serine residue</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26</a:t>
            </a:fld>
            <a:endParaRPr lang="en-US"/>
          </a:p>
        </p:txBody>
      </p:sp>
    </p:spTree>
    <p:extLst>
      <p:ext uri="{BB962C8B-B14F-4D97-AF65-F5344CB8AC3E}">
        <p14:creationId xmlns:p14="http://schemas.microsoft.com/office/powerpoint/2010/main" val="3934617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p>
          <a:p>
            <a:r>
              <a:rPr lang="en-US" dirty="0" smtClean="0"/>
              <a:t>If</a:t>
            </a:r>
            <a:r>
              <a:rPr lang="en-US" baseline="0" dirty="0" smtClean="0"/>
              <a:t> immediate hypersensitivity, cannot use any beta-lactam antibiotic</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40</a:t>
            </a:fld>
            <a:endParaRPr lang="en-US"/>
          </a:p>
        </p:txBody>
      </p:sp>
    </p:spTree>
    <p:extLst>
      <p:ext uri="{BB962C8B-B14F-4D97-AF65-F5344CB8AC3E}">
        <p14:creationId xmlns:p14="http://schemas.microsoft.com/office/powerpoint/2010/main" val="18603666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Metabolic </a:t>
            </a:r>
            <a:r>
              <a:rPr lang="en-US" dirty="0" err="1" smtClean="0"/>
              <a:t>acidocis</a:t>
            </a:r>
            <a:r>
              <a:rPr lang="en-US" dirty="0" smtClean="0"/>
              <a:t> (a component of which is likely lactic</a:t>
            </a:r>
            <a:r>
              <a:rPr lang="en-US" baseline="0" dirty="0" smtClean="0"/>
              <a:t> </a:t>
            </a:r>
            <a:r>
              <a:rPr lang="en-US" baseline="0" dirty="0" err="1" smtClean="0"/>
              <a:t>acidocis</a:t>
            </a:r>
            <a:r>
              <a:rPr lang="en-US" baseline="0" dirty="0" smtClean="0"/>
              <a:t>) with concomitant respiratory </a:t>
            </a:r>
            <a:r>
              <a:rPr lang="en-US" baseline="0" dirty="0" err="1" smtClean="0"/>
              <a:t>acidocis</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43</a:t>
            </a:fld>
            <a:endParaRPr lang="en-US"/>
          </a:p>
        </p:txBody>
      </p:sp>
    </p:spTree>
    <p:extLst>
      <p:ext uri="{BB962C8B-B14F-4D97-AF65-F5344CB8AC3E}">
        <p14:creationId xmlns:p14="http://schemas.microsoft.com/office/powerpoint/2010/main" val="15304910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a multi-</a:t>
            </a:r>
            <a:r>
              <a:rPr lang="en-US" dirty="0" err="1" smtClean="0"/>
              <a:t>centre</a:t>
            </a:r>
            <a:r>
              <a:rPr lang="en-US" dirty="0" smtClean="0"/>
              <a:t> study</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48</a:t>
            </a:fld>
            <a:endParaRPr lang="en-US"/>
          </a:p>
        </p:txBody>
      </p:sp>
    </p:spTree>
    <p:extLst>
      <p:ext uri="{BB962C8B-B14F-4D97-AF65-F5344CB8AC3E}">
        <p14:creationId xmlns:p14="http://schemas.microsoft.com/office/powerpoint/2010/main" val="1197723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Multicentre</a:t>
            </a:r>
            <a:r>
              <a:rPr lang="en-US" dirty="0" smtClean="0"/>
              <a:t> trial after the rivers trial</a:t>
            </a:r>
          </a:p>
          <a:p>
            <a:r>
              <a:rPr lang="en-US" dirty="0" smtClean="0"/>
              <a:t>31 hospitals in the united states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51</a:t>
            </a:fld>
            <a:endParaRPr lang="en-US"/>
          </a:p>
        </p:txBody>
      </p:sp>
    </p:spTree>
    <p:extLst>
      <p:ext uri="{BB962C8B-B14F-4D97-AF65-F5344CB8AC3E}">
        <p14:creationId xmlns:p14="http://schemas.microsoft.com/office/powerpoint/2010/main" val="3794060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Multicentre</a:t>
            </a:r>
            <a:r>
              <a:rPr lang="en-US" dirty="0" smtClean="0"/>
              <a:t> trial, over 100 ICUs enrolled</a:t>
            </a:r>
          </a:p>
          <a:p>
            <a:r>
              <a:rPr lang="en-US" dirty="0" smtClean="0"/>
              <a:t>Albumin + crystalloid versus crystalloid alone</a:t>
            </a:r>
          </a:p>
          <a:p>
            <a:r>
              <a:rPr lang="en-US" dirty="0" smtClean="0"/>
              <a:t>Primary outcome was 28</a:t>
            </a:r>
            <a:r>
              <a:rPr lang="en-US" baseline="0" dirty="0" smtClean="0"/>
              <a:t> day </a:t>
            </a:r>
            <a:r>
              <a:rPr lang="en-US" baseline="0" dirty="0" err="1" smtClean="0"/>
              <a:t>mortaility</a:t>
            </a:r>
            <a:r>
              <a:rPr lang="en-US" baseline="0" dirty="0" smtClean="0"/>
              <a:t>, secondary was 90 day mortality from sepsis/ all cause outcomes. </a:t>
            </a:r>
          </a:p>
          <a:p>
            <a:r>
              <a:rPr lang="en-US" baseline="0" dirty="0" smtClean="0"/>
              <a:t>No significant difference</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53</a:t>
            </a:fld>
            <a:endParaRPr lang="en-US"/>
          </a:p>
        </p:txBody>
      </p:sp>
    </p:spTree>
    <p:extLst>
      <p:ext uri="{BB962C8B-B14F-4D97-AF65-F5344CB8AC3E}">
        <p14:creationId xmlns:p14="http://schemas.microsoft.com/office/powerpoint/2010/main" val="30701213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Beta-lactam</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56</a:t>
            </a:fld>
            <a:endParaRPr lang="en-US"/>
          </a:p>
        </p:txBody>
      </p:sp>
    </p:spTree>
    <p:extLst>
      <p:ext uri="{BB962C8B-B14F-4D97-AF65-F5344CB8AC3E}">
        <p14:creationId xmlns:p14="http://schemas.microsoft.com/office/powerpoint/2010/main" val="354632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FBC, UEC, LFT, CRP,</a:t>
            </a:r>
            <a:r>
              <a:rPr lang="en-US" baseline="0" dirty="0" smtClean="0"/>
              <a:t> CMP, </a:t>
            </a:r>
            <a:r>
              <a:rPr lang="en-US" baseline="0" dirty="0" err="1" smtClean="0"/>
              <a:t>Coags</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7</a:t>
            </a:fld>
            <a:endParaRPr lang="en-US"/>
          </a:p>
        </p:txBody>
      </p:sp>
    </p:spTree>
    <p:extLst>
      <p:ext uri="{BB962C8B-B14F-4D97-AF65-F5344CB8AC3E}">
        <p14:creationId xmlns:p14="http://schemas.microsoft.com/office/powerpoint/2010/main" val="280523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Profoud</a:t>
            </a:r>
            <a:r>
              <a:rPr lang="en-US" dirty="0" smtClean="0"/>
              <a:t> </a:t>
            </a:r>
            <a:r>
              <a:rPr lang="en-US" dirty="0" err="1" smtClean="0"/>
              <a:t>leukocytocis</a:t>
            </a:r>
            <a:r>
              <a:rPr lang="en-US" dirty="0" smtClean="0"/>
              <a:t> and </a:t>
            </a:r>
            <a:r>
              <a:rPr lang="en-US" dirty="0" err="1" smtClean="0"/>
              <a:t>neutrophilia</a:t>
            </a:r>
            <a:endParaRPr lang="en-US" dirty="0" smtClean="0"/>
          </a:p>
          <a:p>
            <a:r>
              <a:rPr lang="en-US" dirty="0" smtClean="0"/>
              <a:t>Wound – gram positive </a:t>
            </a:r>
            <a:r>
              <a:rPr lang="en-US" dirty="0" err="1" smtClean="0"/>
              <a:t>cocci</a:t>
            </a:r>
            <a:r>
              <a:rPr lang="en-US" dirty="0" smtClean="0"/>
              <a:t> - ? Source of cellulitis</a:t>
            </a:r>
          </a:p>
          <a:p>
            <a:r>
              <a:rPr lang="en-US" dirty="0" smtClean="0"/>
              <a:t>Acute kidney</a:t>
            </a:r>
            <a:r>
              <a:rPr lang="en-US" baseline="0" dirty="0" smtClean="0"/>
              <a:t> injury</a:t>
            </a:r>
          </a:p>
          <a:p>
            <a:r>
              <a:rPr lang="en-US" baseline="0" dirty="0" smtClean="0"/>
              <a:t>Hypo-</a:t>
            </a:r>
            <a:r>
              <a:rPr lang="en-US" baseline="0" dirty="0" err="1" smtClean="0"/>
              <a:t>albuminaemia</a:t>
            </a:r>
            <a:r>
              <a:rPr lang="en-US" baseline="0" dirty="0" smtClean="0"/>
              <a:t> of critical illness (negative acute phase reactant)</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9</a:t>
            </a:fld>
            <a:endParaRPr lang="en-US"/>
          </a:p>
        </p:txBody>
      </p:sp>
    </p:spTree>
    <p:extLst>
      <p:ext uri="{BB962C8B-B14F-4D97-AF65-F5344CB8AC3E}">
        <p14:creationId xmlns:p14="http://schemas.microsoft.com/office/powerpoint/2010/main" val="64881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know the clinically important gram positive</a:t>
            </a:r>
            <a:r>
              <a:rPr lang="en-US" baseline="0" dirty="0" smtClean="0"/>
              <a:t> </a:t>
            </a:r>
            <a:r>
              <a:rPr lang="en-US" baseline="0" dirty="0" err="1" smtClean="0"/>
              <a:t>cocci</a:t>
            </a:r>
            <a:r>
              <a:rPr lang="en-US" baseline="0" dirty="0" smtClean="0"/>
              <a:t> and the diseases caused by each as a junior medical officer</a:t>
            </a:r>
          </a:p>
          <a:p>
            <a:r>
              <a:rPr lang="en-US" baseline="0" dirty="0" smtClean="0"/>
              <a:t>Then you need to know roughly what antibiotics covers which infection</a:t>
            </a:r>
          </a:p>
          <a:p>
            <a:r>
              <a:rPr lang="en-US" baseline="0" dirty="0" smtClean="0"/>
              <a:t>Really you do not need to know the specifics, and even if you are full in  the know, you should go to the therapeutic guidelines to guide treatment</a:t>
            </a:r>
          </a:p>
          <a:p>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12</a:t>
            </a:fld>
            <a:endParaRPr lang="en-US"/>
          </a:p>
        </p:txBody>
      </p:sp>
    </p:spTree>
    <p:extLst>
      <p:ext uri="{BB962C8B-B14F-4D97-AF65-F5344CB8AC3E}">
        <p14:creationId xmlns:p14="http://schemas.microsoft.com/office/powerpoint/2010/main" val="13512058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Rapidity</a:t>
            </a:r>
          </a:p>
          <a:p>
            <a:r>
              <a:rPr lang="en-US" dirty="0" smtClean="0"/>
              <a:t>Treatment differs in choice and duration of antibiotics</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14</a:t>
            </a:fld>
            <a:endParaRPr lang="en-US"/>
          </a:p>
        </p:txBody>
      </p:sp>
    </p:spTree>
    <p:extLst>
      <p:ext uri="{BB962C8B-B14F-4D97-AF65-F5344CB8AC3E}">
        <p14:creationId xmlns:p14="http://schemas.microsoft.com/office/powerpoint/2010/main" val="1249455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know the clinically important gram positive</a:t>
            </a:r>
            <a:r>
              <a:rPr lang="en-US" baseline="0" dirty="0" smtClean="0"/>
              <a:t> </a:t>
            </a:r>
            <a:r>
              <a:rPr lang="en-US" baseline="0" dirty="0" err="1" smtClean="0"/>
              <a:t>cocci</a:t>
            </a:r>
            <a:r>
              <a:rPr lang="en-US" baseline="0" dirty="0" smtClean="0"/>
              <a:t> and the diseases caused by each as a junior medical officer</a:t>
            </a:r>
          </a:p>
          <a:p>
            <a:r>
              <a:rPr lang="en-US" baseline="0" dirty="0" smtClean="0"/>
              <a:t>Then you need to know roughly what antibiotics covers which infection</a:t>
            </a:r>
          </a:p>
          <a:p>
            <a:r>
              <a:rPr lang="en-US" baseline="0" dirty="0" smtClean="0"/>
              <a:t>Really you do not need to know the specifics, and even if you are full in  the know, you should go to the therapeutic guidelines to guide treatment</a:t>
            </a:r>
          </a:p>
          <a:p>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15</a:t>
            </a:fld>
            <a:endParaRPr lang="en-US"/>
          </a:p>
        </p:txBody>
      </p:sp>
    </p:spTree>
    <p:extLst>
      <p:ext uri="{BB962C8B-B14F-4D97-AF65-F5344CB8AC3E}">
        <p14:creationId xmlns:p14="http://schemas.microsoft.com/office/powerpoint/2010/main" val="1351205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Profoud</a:t>
            </a:r>
            <a:r>
              <a:rPr lang="en-US" dirty="0" smtClean="0"/>
              <a:t> </a:t>
            </a:r>
            <a:r>
              <a:rPr lang="en-US" dirty="0" err="1" smtClean="0"/>
              <a:t>leukocytocis</a:t>
            </a:r>
            <a:r>
              <a:rPr lang="en-US" dirty="0" smtClean="0"/>
              <a:t> and </a:t>
            </a:r>
            <a:r>
              <a:rPr lang="en-US" dirty="0" err="1" smtClean="0"/>
              <a:t>neutrophilia</a:t>
            </a:r>
            <a:endParaRPr lang="en-US" dirty="0" smtClean="0"/>
          </a:p>
          <a:p>
            <a:r>
              <a:rPr lang="en-US" dirty="0" smtClean="0"/>
              <a:t>Wound – gram positive </a:t>
            </a:r>
            <a:r>
              <a:rPr lang="en-US" dirty="0" err="1" smtClean="0"/>
              <a:t>cocci</a:t>
            </a:r>
            <a:r>
              <a:rPr lang="en-US" dirty="0" smtClean="0"/>
              <a:t> - ? Source of cellulitis</a:t>
            </a:r>
          </a:p>
          <a:p>
            <a:r>
              <a:rPr lang="en-US" dirty="0" smtClean="0"/>
              <a:t>Acute kidney</a:t>
            </a:r>
            <a:r>
              <a:rPr lang="en-US" baseline="0" dirty="0" smtClean="0"/>
              <a:t> injury</a:t>
            </a:r>
          </a:p>
          <a:p>
            <a:r>
              <a:rPr lang="en-US" baseline="0" dirty="0" smtClean="0"/>
              <a:t>Hypo-</a:t>
            </a:r>
            <a:r>
              <a:rPr lang="en-US" baseline="0" dirty="0" err="1" smtClean="0"/>
              <a:t>albuminaemia</a:t>
            </a:r>
            <a:r>
              <a:rPr lang="en-US" baseline="0" dirty="0" smtClean="0"/>
              <a:t> of critical illness (negative acute phase reactant)</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17</a:t>
            </a:fld>
            <a:endParaRPr lang="en-US"/>
          </a:p>
        </p:txBody>
      </p:sp>
    </p:spTree>
    <p:extLst>
      <p:ext uri="{BB962C8B-B14F-4D97-AF65-F5344CB8AC3E}">
        <p14:creationId xmlns:p14="http://schemas.microsoft.com/office/powerpoint/2010/main" val="64881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Cellulitis,</a:t>
            </a:r>
            <a:r>
              <a:rPr lang="en-US" baseline="0" dirty="0" smtClean="0"/>
              <a:t> un-treated with SIRS</a:t>
            </a:r>
          </a:p>
          <a:p>
            <a:pPr marL="228600" indent="-228600">
              <a:buAutoNum type="arabicPeriod"/>
            </a:pPr>
            <a:r>
              <a:rPr lang="en-US" baseline="0" dirty="0" smtClean="0"/>
              <a:t>Acute kidney injury</a:t>
            </a:r>
          </a:p>
          <a:p>
            <a:pPr marL="228600" indent="-228600">
              <a:buAutoNum type="arabicPeriod"/>
            </a:pPr>
            <a:r>
              <a:rPr lang="en-US" baseline="0" dirty="0" err="1" smtClean="0"/>
              <a:t>Hyperglycaemia</a:t>
            </a:r>
            <a:r>
              <a:rPr lang="en-US" baseline="0" dirty="0" smtClean="0"/>
              <a:t> ? Uncontrolled type 2 DM</a:t>
            </a:r>
          </a:p>
          <a:p>
            <a:pPr marL="0" indent="0">
              <a:buNone/>
            </a:pPr>
            <a:endParaRPr lang="en-US" baseline="0"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19</a:t>
            </a:fld>
            <a:endParaRPr lang="en-US"/>
          </a:p>
        </p:txBody>
      </p:sp>
    </p:spTree>
    <p:extLst>
      <p:ext uri="{BB962C8B-B14F-4D97-AF65-F5344CB8AC3E}">
        <p14:creationId xmlns:p14="http://schemas.microsoft.com/office/powerpoint/2010/main" val="1853739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Eg</a:t>
            </a:r>
            <a:r>
              <a:rPr lang="en-US" dirty="0" smtClean="0"/>
              <a:t> use antibiotics in acute otitis media – amoxicillin use only relieves symptoms by up</a:t>
            </a:r>
            <a:r>
              <a:rPr lang="en-US" baseline="0" dirty="0" smtClean="0"/>
              <a:t> to 4 hours maximum, but put patient at risk of C. </a:t>
            </a:r>
            <a:r>
              <a:rPr lang="en-US" baseline="0" dirty="0" err="1" smtClean="0"/>
              <a:t>difficle</a:t>
            </a:r>
            <a:r>
              <a:rPr lang="en-US" baseline="0" dirty="0" smtClean="0"/>
              <a:t> </a:t>
            </a:r>
            <a:r>
              <a:rPr lang="en-US" baseline="0" dirty="0" err="1" smtClean="0"/>
              <a:t>enterocolitis</a:t>
            </a:r>
            <a:r>
              <a:rPr lang="en-US" baseline="0" dirty="0" smtClean="0"/>
              <a:t>, AIN, anaphylaxis </a:t>
            </a:r>
            <a:r>
              <a:rPr lang="en-US" baseline="0" dirty="0" err="1" smtClean="0"/>
              <a:t>etc</a:t>
            </a:r>
            <a:endParaRPr lang="en-US" dirty="0"/>
          </a:p>
        </p:txBody>
      </p:sp>
      <p:sp>
        <p:nvSpPr>
          <p:cNvPr id="4" name="Slide Number Placeholder 3"/>
          <p:cNvSpPr>
            <a:spLocks noGrp="1"/>
          </p:cNvSpPr>
          <p:nvPr>
            <p:ph type="sldNum" sz="quarter" idx="10"/>
          </p:nvPr>
        </p:nvSpPr>
        <p:spPr/>
        <p:txBody>
          <a:bodyPr/>
          <a:lstStyle/>
          <a:p>
            <a:fld id="{F545462B-1891-2B48-B57C-C785565F5AED}" type="slidenum">
              <a:rPr lang="en-US" smtClean="0"/>
              <a:t>25</a:t>
            </a:fld>
            <a:endParaRPr lang="en-US"/>
          </a:p>
        </p:txBody>
      </p:sp>
    </p:spTree>
    <p:extLst>
      <p:ext uri="{BB962C8B-B14F-4D97-AF65-F5344CB8AC3E}">
        <p14:creationId xmlns:p14="http://schemas.microsoft.com/office/powerpoint/2010/main" val="171442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AU"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AU"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28E80666-FB37-4B36-9149-507F3B0178E3}" type="datetimeFigureOut">
              <a:rPr lang="en-US" smtClean="0"/>
              <a:pPr/>
              <a:t>24/03/2014</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D7E63A33-8271-4DD0-9C48-789913D7C115}"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extLst/>
          </a:lstStyle>
          <a:p>
            <a:fld id="{E5CFCF5A-EA79-452C-A52C-1A2668C2E7DF}" type="datetime1">
              <a:rPr lang="en-US" smtClean="0"/>
              <a:pPr/>
              <a:t>24/03/2014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AU"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extLst/>
          </a:lstStyle>
          <a:p>
            <a:fld id="{2E5C4C28-BD4B-4892-9A2D-6E19BD753A9A}" type="datetime1">
              <a:rPr lang="en-US" smtClean="0"/>
              <a:pPr/>
              <a:t>24/03/2014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AU"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Date Placeholder 3"/>
          <p:cNvSpPr>
            <a:spLocks noGrp="1"/>
          </p:cNvSpPr>
          <p:nvPr>
            <p:ph type="dt" sz="half" idx="10"/>
          </p:nvPr>
        </p:nvSpPr>
        <p:spPr/>
        <p:txBody>
          <a:bodyPr/>
          <a:lstStyle>
            <a:extLst/>
          </a:lstStyle>
          <a:p>
            <a:fld id="{61FD9D02-426E-46C9-9EE9-0DE1EF8B2838}" type="datetime1">
              <a:rPr lang="en-US" smtClean="0"/>
              <a:pPr/>
              <a:t>24/03/2014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AU"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AU" smtClean="0"/>
              <a:t>Click to edit Master text styles</a:t>
            </a:r>
          </a:p>
        </p:txBody>
      </p:sp>
      <p:sp>
        <p:nvSpPr>
          <p:cNvPr id="4" name="Date Placeholder 3"/>
          <p:cNvSpPr>
            <a:spLocks noGrp="1"/>
          </p:cNvSpPr>
          <p:nvPr>
            <p:ph type="dt" sz="half" idx="10"/>
          </p:nvPr>
        </p:nvSpPr>
        <p:spPr/>
        <p:txBody>
          <a:bodyPr/>
          <a:lstStyle>
            <a:extLst/>
          </a:lstStyle>
          <a:p>
            <a:fld id="{28E80666-FB37-4B36-9149-507F3B0178E3}" type="datetimeFigureOut">
              <a:rPr lang="en-US" smtClean="0"/>
              <a:pPr/>
              <a:t>24/03/2014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D7E63A33-8271-4DD0-9C48-789913D7C115}"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AU"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extLst/>
          </a:lstStyle>
          <a:p>
            <a:fld id="{E1FAA6B6-10E5-4810-BC9F-DA72D8452E73}" type="datetime1">
              <a:rPr lang="en-US" smtClean="0"/>
              <a:pPr/>
              <a:t>24/03/2014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7D7A59-36E2-48B9-B146-C1E59501F6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AU"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AU"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AU"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7" name="Date Placeholder 6"/>
          <p:cNvSpPr>
            <a:spLocks noGrp="1"/>
          </p:cNvSpPr>
          <p:nvPr>
            <p:ph type="dt" sz="half" idx="10"/>
          </p:nvPr>
        </p:nvSpPr>
        <p:spPr/>
        <p:txBody>
          <a:bodyPr/>
          <a:lstStyle>
            <a:extLst/>
          </a:lstStyle>
          <a:p>
            <a:fld id="{6D18D072-EF12-4AA2-BD71-ABC68B06D0E2}" type="datetime1">
              <a:rPr lang="en-US" smtClean="0"/>
              <a:pPr/>
              <a:t>24/03/2014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AU"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B8CDBF60-6CC3-4B74-A60D-3486985E4346}" type="datetime1">
              <a:rPr lang="en-US" smtClean="0"/>
              <a:pPr/>
              <a:t>24/03/2014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22714818-984F-4759-BF72-A33BDC1963BD}" type="datetime1">
              <a:rPr lang="en-US" smtClean="0"/>
              <a:pPr/>
              <a:t>24/03/2014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687D7A59-36E2-48B9-B146-C1E59501F63F}"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AU"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AU"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AU" smtClean="0"/>
              <a:t>Click to edit Master text styles</a:t>
            </a:r>
          </a:p>
          <a:p>
            <a:pPr lvl="1" eaLnBrk="1" latinLnBrk="0" hangingPunct="1"/>
            <a:r>
              <a:rPr lang="en-AU" smtClean="0"/>
              <a:t>Second level</a:t>
            </a:r>
          </a:p>
          <a:p>
            <a:pPr lvl="2" eaLnBrk="1" latinLnBrk="0" hangingPunct="1"/>
            <a:r>
              <a:rPr lang="en-AU" smtClean="0"/>
              <a:t>Third level</a:t>
            </a:r>
          </a:p>
          <a:p>
            <a:pPr lvl="3" eaLnBrk="1" latinLnBrk="0" hangingPunct="1"/>
            <a:r>
              <a:rPr lang="en-AU" smtClean="0"/>
              <a:t>Fourth level</a:t>
            </a:r>
          </a:p>
          <a:p>
            <a:pPr lvl="4" eaLnBrk="1" latinLnBrk="0" hangingPunct="1"/>
            <a:r>
              <a:rPr lang="en-AU" smtClean="0"/>
              <a:t>Fifth level</a:t>
            </a:r>
            <a:endParaRPr kumimoji="0" lang="en-US"/>
          </a:p>
        </p:txBody>
      </p:sp>
      <p:sp>
        <p:nvSpPr>
          <p:cNvPr id="5" name="Date Placeholder 4"/>
          <p:cNvSpPr>
            <a:spLocks noGrp="1"/>
          </p:cNvSpPr>
          <p:nvPr>
            <p:ph type="dt" sz="half" idx="10"/>
          </p:nvPr>
        </p:nvSpPr>
        <p:spPr/>
        <p:txBody>
          <a:bodyPr/>
          <a:lstStyle>
            <a:extLst/>
          </a:lstStyle>
          <a:p>
            <a:fld id="{9EA7E191-5F94-4FC1-B823-BD7CABF7FA06}" type="datetime1">
              <a:rPr lang="en-US" smtClean="0"/>
              <a:pPr/>
              <a:t>24/03/2014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7D7A59-36E2-48B9-B146-C1E59501F6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AU"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88856D55-EFBE-4F9B-8A5F-09D42CA22A9B}" type="datetime1">
              <a:rPr lang="en-US" smtClean="0"/>
              <a:pPr/>
              <a:t>24/03/2014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687D7A59-36E2-48B9-B146-C1E59501F63F}"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AU" smtClean="0"/>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AU"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AU"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AU" smtClean="0"/>
              <a:t>Click to edit Master text styles</a:t>
            </a:r>
          </a:p>
          <a:p>
            <a:pPr lvl="1" eaLnBrk="1" latinLnBrk="0" hangingPunct="1"/>
            <a:r>
              <a:rPr kumimoji="0" lang="en-AU" smtClean="0"/>
              <a:t>Second level</a:t>
            </a:r>
          </a:p>
          <a:p>
            <a:pPr lvl="2" eaLnBrk="1" latinLnBrk="0" hangingPunct="1"/>
            <a:r>
              <a:rPr kumimoji="0" lang="en-AU" smtClean="0"/>
              <a:t>Third level</a:t>
            </a:r>
          </a:p>
          <a:p>
            <a:pPr lvl="3" eaLnBrk="1" latinLnBrk="0" hangingPunct="1"/>
            <a:r>
              <a:rPr kumimoji="0" lang="en-AU" smtClean="0"/>
              <a:t>Fourth level</a:t>
            </a:r>
          </a:p>
          <a:p>
            <a:pPr lvl="4" eaLnBrk="1" latinLnBrk="0" hangingPunct="1"/>
            <a:r>
              <a:rPr kumimoji="0" lang="en-AU"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9D1D110F-3F4E-48D9-B8AA-5D0E825AFDBA}" type="datetime1">
              <a:rPr lang="en-US" smtClean="0"/>
              <a:pPr/>
              <a:t>24/03/2014</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687D7A59-36E2-48B9-B146-C1E59501F63F}"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06" r:id="rId1"/>
    <p:sldLayoutId id="2147483907" r:id="rId2"/>
    <p:sldLayoutId id="2147483908" r:id="rId3"/>
    <p:sldLayoutId id="2147483909" r:id="rId4"/>
    <p:sldLayoutId id="2147483910" r:id="rId5"/>
    <p:sldLayoutId id="2147483911" r:id="rId6"/>
    <p:sldLayoutId id="2147483912" r:id="rId7"/>
    <p:sldLayoutId id="2147483913" r:id="rId8"/>
    <p:sldLayoutId id="2147483914" r:id="rId9"/>
    <p:sldLayoutId id="2147483915" r:id="rId10"/>
    <p:sldLayoutId id="2147483916"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Antibiotics by clinical case</a:t>
            </a:r>
            <a:endParaRPr lang="en-US" dirty="0"/>
          </a:p>
        </p:txBody>
      </p:sp>
      <p:sp>
        <p:nvSpPr>
          <p:cNvPr id="3" name="Subtitle 2"/>
          <p:cNvSpPr>
            <a:spLocks noGrp="1"/>
          </p:cNvSpPr>
          <p:nvPr>
            <p:ph type="subTitle" idx="1"/>
          </p:nvPr>
        </p:nvSpPr>
        <p:spPr>
          <a:xfrm>
            <a:off x="1432560" y="4723439"/>
            <a:ext cx="7406640" cy="1752600"/>
          </a:xfrm>
        </p:spPr>
        <p:txBody>
          <a:bodyPr>
            <a:normAutofit/>
          </a:bodyPr>
          <a:lstStyle/>
          <a:p>
            <a:r>
              <a:rPr lang="en-US" dirty="0" smtClean="0"/>
              <a:t>Budhima Nanayakkara PhB(Hons) MBBS(hons)</a:t>
            </a:r>
          </a:p>
          <a:p>
            <a:r>
              <a:rPr lang="en-US" dirty="0" smtClean="0"/>
              <a:t>PGY2 Canberra Hospital</a:t>
            </a:r>
          </a:p>
          <a:p>
            <a:r>
              <a:rPr lang="en-US" dirty="0" smtClean="0"/>
              <a:t>MRBS </a:t>
            </a:r>
            <a:endParaRPr lang="en-US" dirty="0"/>
          </a:p>
        </p:txBody>
      </p:sp>
    </p:spTree>
    <p:extLst>
      <p:ext uri="{BB962C8B-B14F-4D97-AF65-F5344CB8AC3E}">
        <p14:creationId xmlns:p14="http://schemas.microsoft.com/office/powerpoint/2010/main" val="193545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Gram positive Organisms</a:t>
            </a:r>
            <a:endParaRPr lang="en-US" dirty="0"/>
          </a:p>
        </p:txBody>
      </p:sp>
      <p:sp>
        <p:nvSpPr>
          <p:cNvPr id="2" name="Content Placeholder 1"/>
          <p:cNvSpPr>
            <a:spLocks noGrp="1"/>
          </p:cNvSpPr>
          <p:nvPr>
            <p:ph idx="1"/>
          </p:nvPr>
        </p:nvSpPr>
        <p:spPr/>
        <p:txBody>
          <a:bodyPr/>
          <a:lstStyle/>
          <a:p>
            <a:r>
              <a:rPr lang="en-US" dirty="0" smtClean="0"/>
              <a:t>Purpose of gram staining</a:t>
            </a:r>
          </a:p>
          <a:p>
            <a:pPr lvl="1"/>
            <a:r>
              <a:rPr lang="en-US" dirty="0" smtClean="0"/>
              <a:t>Purely used as a classification tool</a:t>
            </a:r>
          </a:p>
          <a:p>
            <a:pPr lvl="1"/>
            <a:r>
              <a:rPr lang="en-US" dirty="0" smtClean="0"/>
              <a:t>Differentiates into gram positive (uptake of stain) versus gram negative</a:t>
            </a:r>
          </a:p>
          <a:p>
            <a:r>
              <a:rPr lang="en-US" dirty="0" smtClean="0"/>
              <a:t>After gram staining a number of different methods can be used to classify organisms</a:t>
            </a:r>
          </a:p>
          <a:p>
            <a:pPr lvl="1"/>
            <a:r>
              <a:rPr lang="en-US" dirty="0" smtClean="0"/>
              <a:t>Don’t worry about these as a JMO</a:t>
            </a:r>
            <a:endParaRPr lang="en-US" dirty="0"/>
          </a:p>
        </p:txBody>
      </p:sp>
    </p:spTree>
    <p:extLst>
      <p:ext uri="{BB962C8B-B14F-4D97-AF65-F5344CB8AC3E}">
        <p14:creationId xmlns:p14="http://schemas.microsoft.com/office/powerpoint/2010/main" val="1633491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78471" cy="6858001"/>
          </a:xfrm>
          <a:prstGeom prst="rect">
            <a:avLst/>
          </a:prstGeom>
          <a:noFill/>
          <a:ln>
            <a:noFill/>
          </a:ln>
        </p:spPr>
      </p:pic>
    </p:spTree>
    <p:extLst>
      <p:ext uri="{BB962C8B-B14F-4D97-AF65-F5344CB8AC3E}">
        <p14:creationId xmlns:p14="http://schemas.microsoft.com/office/powerpoint/2010/main" val="1222765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Classification of Gram positive Organisms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53412"/>
          </a:xfrm>
          <a:prstGeom prst="rect">
            <a:avLst/>
          </a:prstGeom>
          <a:noFill/>
          <a:ln>
            <a:noFill/>
          </a:ln>
        </p:spPr>
      </p:pic>
    </p:spTree>
    <p:extLst>
      <p:ext uri="{BB962C8B-B14F-4D97-AF65-F5344CB8AC3E}">
        <p14:creationId xmlns:p14="http://schemas.microsoft.com/office/powerpoint/2010/main" val="2589145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Important soft tissue infections</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Erysipelas</a:t>
            </a:r>
          </a:p>
          <a:p>
            <a:pPr lvl="1"/>
            <a:r>
              <a:rPr lang="en-US" dirty="0" smtClean="0"/>
              <a:t>Superficial cellulitis with prominent lymphatic involvement</a:t>
            </a:r>
          </a:p>
          <a:p>
            <a:pPr lvl="1"/>
            <a:r>
              <a:rPr lang="en-US" dirty="0" smtClean="0"/>
              <a:t>Caused predominantly by S. </a:t>
            </a:r>
            <a:r>
              <a:rPr lang="en-US" dirty="0" err="1" smtClean="0"/>
              <a:t>pyogenes</a:t>
            </a:r>
            <a:r>
              <a:rPr lang="en-US" dirty="0" smtClean="0"/>
              <a:t> (Group A Strep)</a:t>
            </a:r>
          </a:p>
          <a:p>
            <a:pPr lvl="1"/>
            <a:r>
              <a:rPr lang="en-US" dirty="0" smtClean="0"/>
              <a:t>Painful lesion, bright red, indurated, streaky and well demarcated</a:t>
            </a:r>
          </a:p>
          <a:p>
            <a:pPr lvl="1"/>
            <a:r>
              <a:rPr lang="en-US" dirty="0" smtClean="0"/>
              <a:t>Systemic symptoms</a:t>
            </a:r>
          </a:p>
          <a:p>
            <a:r>
              <a:rPr lang="en-US" dirty="0" smtClean="0"/>
              <a:t>Cellulitis</a:t>
            </a:r>
          </a:p>
          <a:p>
            <a:pPr lvl="1"/>
            <a:r>
              <a:rPr lang="en-US" dirty="0" smtClean="0"/>
              <a:t>Acute spreading infection of skin, deeper than erysipelas</a:t>
            </a:r>
          </a:p>
          <a:p>
            <a:pPr lvl="1"/>
            <a:r>
              <a:rPr lang="en-US" dirty="0" smtClean="0"/>
              <a:t>Caused by S. </a:t>
            </a:r>
            <a:r>
              <a:rPr lang="en-US" dirty="0" err="1" smtClean="0"/>
              <a:t>pyogenes</a:t>
            </a:r>
            <a:r>
              <a:rPr lang="en-US" dirty="0" smtClean="0"/>
              <a:t> (Group A Strep)/ S. </a:t>
            </a:r>
            <a:r>
              <a:rPr lang="en-US" dirty="0" err="1" smtClean="0"/>
              <a:t>aureus</a:t>
            </a:r>
            <a:endParaRPr lang="en-US" dirty="0" smtClean="0"/>
          </a:p>
          <a:p>
            <a:pPr lvl="1"/>
            <a:r>
              <a:rPr lang="en-US" dirty="0" smtClean="0"/>
              <a:t>Local tenderness, pain, erythema. Involved area is often extensive, hot, swollen, local abscesses, blisters can develop</a:t>
            </a:r>
          </a:p>
          <a:p>
            <a:pPr lvl="1"/>
            <a:r>
              <a:rPr lang="en-US" dirty="0" smtClean="0"/>
              <a:t>In contrast to erysipelas, lesion not necessarily continuous, not raised and not well demarcated</a:t>
            </a:r>
          </a:p>
          <a:p>
            <a:pPr marL="301943"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41903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 	</a:t>
            </a:r>
            <a:endParaRPr lang="en-US" dirty="0"/>
          </a:p>
        </p:txBody>
      </p:sp>
      <p:sp>
        <p:nvSpPr>
          <p:cNvPr id="2" name="Content Placeholder 1"/>
          <p:cNvSpPr>
            <a:spLocks noGrp="1"/>
          </p:cNvSpPr>
          <p:nvPr>
            <p:ph idx="1"/>
          </p:nvPr>
        </p:nvSpPr>
        <p:spPr/>
        <p:txBody>
          <a:bodyPr/>
          <a:lstStyle/>
          <a:p>
            <a:pPr marL="0" indent="0">
              <a:buNone/>
            </a:pPr>
            <a:r>
              <a:rPr lang="en-US" dirty="0" smtClean="0"/>
              <a:t>Can you clinically differentiate between cellulitis caused by Group A streptococci and S. </a:t>
            </a:r>
            <a:r>
              <a:rPr lang="en-US" dirty="0" err="1" smtClean="0"/>
              <a:t>aureus</a:t>
            </a:r>
            <a:r>
              <a:rPr lang="en-US" dirty="0" smtClean="0"/>
              <a:t>? What is the significance in treatment?</a:t>
            </a:r>
          </a:p>
          <a:p>
            <a:pPr marL="0" indent="0">
              <a:buNone/>
            </a:pPr>
            <a:endParaRPr lang="en-US" dirty="0"/>
          </a:p>
          <a:p>
            <a:pPr marL="0" indent="0">
              <a:buNone/>
            </a:pPr>
            <a:r>
              <a:rPr lang="en-US" dirty="0" smtClean="0"/>
              <a:t>What is the mechanism by which cellulitis may cause death?</a:t>
            </a:r>
            <a:endParaRPr lang="en-US" dirty="0"/>
          </a:p>
        </p:txBody>
      </p:sp>
    </p:spTree>
    <p:extLst>
      <p:ext uri="{BB962C8B-B14F-4D97-AF65-F5344CB8AC3E}">
        <p14:creationId xmlns:p14="http://schemas.microsoft.com/office/powerpoint/2010/main" val="95937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Classification of Gram positive Organisms</a:t>
            </a: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53412"/>
          </a:xfrm>
          <a:prstGeom prst="rect">
            <a:avLst/>
          </a:prstGeom>
          <a:noFill/>
          <a:ln>
            <a:noFill/>
          </a:ln>
        </p:spPr>
      </p:pic>
    </p:spTree>
    <p:extLst>
      <p:ext uri="{BB962C8B-B14F-4D97-AF65-F5344CB8AC3E}">
        <p14:creationId xmlns:p14="http://schemas.microsoft.com/office/powerpoint/2010/main" val="17827152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1</a:t>
            </a:r>
            <a:endParaRPr lang="en-US" dirty="0"/>
          </a:p>
        </p:txBody>
      </p:sp>
      <p:sp>
        <p:nvSpPr>
          <p:cNvPr id="2" name="Content Placeholder 1"/>
          <p:cNvSpPr>
            <a:spLocks noGrp="1"/>
          </p:cNvSpPr>
          <p:nvPr>
            <p:ph idx="1"/>
          </p:nvPr>
        </p:nvSpPr>
        <p:spPr/>
        <p:txBody>
          <a:bodyPr>
            <a:normAutofit fontScale="77500" lnSpcReduction="20000"/>
          </a:bodyPr>
          <a:lstStyle/>
          <a:p>
            <a:pPr marL="0" indent="0">
              <a:buNone/>
            </a:pPr>
            <a:r>
              <a:rPr lang="en-US" dirty="0" err="1" smtClean="0"/>
              <a:t>Mrs</a:t>
            </a:r>
            <a:r>
              <a:rPr lang="en-US" dirty="0" smtClean="0"/>
              <a:t> Jones is a 68yo female with poorly controlled type 2 diabetes who is seen in the emergency department. You, the intern covering the night shift, takes a look at her triage notes. Your senior consultant tells you that she should be a straight forward case and you should be able to just send her home. </a:t>
            </a:r>
          </a:p>
          <a:p>
            <a:pPr marL="0" indent="0">
              <a:buNone/>
            </a:pPr>
            <a:endParaRPr lang="en-US" dirty="0"/>
          </a:p>
          <a:p>
            <a:pPr marL="0" indent="0">
              <a:buNone/>
            </a:pPr>
            <a:r>
              <a:rPr lang="en-US" dirty="0" smtClean="0"/>
              <a:t>The triage notes read:</a:t>
            </a:r>
          </a:p>
          <a:p>
            <a:pPr marL="0" indent="0">
              <a:buNone/>
            </a:pPr>
            <a:endParaRPr lang="en-US" dirty="0"/>
          </a:p>
          <a:p>
            <a:pPr marL="0" indent="0">
              <a:buNone/>
            </a:pPr>
            <a:r>
              <a:rPr lang="en-US" dirty="0" smtClean="0"/>
              <a:t>JA, 68yo F presents with sudden onset fevers, chills, nausea and rash on left leg. Stubbed her toe 3 days ago on the left foot. </a:t>
            </a:r>
            <a:r>
              <a:rPr lang="en-US" dirty="0" err="1" smtClean="0"/>
              <a:t>Obs</a:t>
            </a:r>
            <a:r>
              <a:rPr lang="en-US" dirty="0" smtClean="0"/>
              <a:t>: RR 18, T 38.3, Pulse 68, SaO2 99%, BP 135/85</a:t>
            </a:r>
            <a:endParaRPr lang="en-US" dirty="0"/>
          </a:p>
        </p:txBody>
      </p:sp>
    </p:spTree>
    <p:extLst>
      <p:ext uri="{BB962C8B-B14F-4D97-AF65-F5344CB8AC3E}">
        <p14:creationId xmlns:p14="http://schemas.microsoft.com/office/powerpoint/2010/main" val="3311008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Investigations</a:t>
            </a:r>
            <a:endParaRPr lang="en-US" dirty="0"/>
          </a:p>
        </p:txBody>
      </p:sp>
      <p:sp>
        <p:nvSpPr>
          <p:cNvPr id="2" name="Content Placeholder 1"/>
          <p:cNvSpPr>
            <a:spLocks noGrp="1"/>
          </p:cNvSpPr>
          <p:nvPr>
            <p:ph idx="1"/>
          </p:nvPr>
        </p:nvSpPr>
        <p:spPr/>
        <p:txBody>
          <a:bodyPr/>
          <a:lstStyle/>
          <a:p>
            <a:r>
              <a:rPr lang="en-US" dirty="0" err="1" smtClean="0"/>
              <a:t>Hb</a:t>
            </a:r>
            <a:r>
              <a:rPr lang="en-US" dirty="0" smtClean="0"/>
              <a:t> 130/ </a:t>
            </a:r>
            <a:r>
              <a:rPr lang="en-US" dirty="0" smtClean="0">
                <a:solidFill>
                  <a:srgbClr val="FF0000"/>
                </a:solidFill>
              </a:rPr>
              <a:t>WCC 22.3</a:t>
            </a:r>
            <a:r>
              <a:rPr lang="en-US" dirty="0" smtClean="0"/>
              <a:t>/ </a:t>
            </a:r>
            <a:r>
              <a:rPr lang="en-US" dirty="0" smtClean="0">
                <a:solidFill>
                  <a:srgbClr val="FF0000"/>
                </a:solidFill>
              </a:rPr>
              <a:t>N-</a:t>
            </a:r>
            <a:r>
              <a:rPr lang="en-US" dirty="0" err="1" smtClean="0">
                <a:solidFill>
                  <a:srgbClr val="FF0000"/>
                </a:solidFill>
              </a:rPr>
              <a:t>phils</a:t>
            </a:r>
            <a:r>
              <a:rPr lang="en-US" dirty="0" smtClean="0">
                <a:solidFill>
                  <a:srgbClr val="FF0000"/>
                </a:solidFill>
              </a:rPr>
              <a:t> 18</a:t>
            </a:r>
            <a:r>
              <a:rPr lang="en-US" dirty="0" smtClean="0"/>
              <a:t>/ </a:t>
            </a:r>
            <a:r>
              <a:rPr lang="en-US" dirty="0" err="1" smtClean="0">
                <a:solidFill>
                  <a:srgbClr val="FF0000"/>
                </a:solidFill>
              </a:rPr>
              <a:t>Pt</a:t>
            </a:r>
            <a:r>
              <a:rPr lang="en-US" dirty="0" smtClean="0">
                <a:solidFill>
                  <a:srgbClr val="FF0000"/>
                </a:solidFill>
              </a:rPr>
              <a:t> 458/ CRP 108</a:t>
            </a:r>
          </a:p>
          <a:p>
            <a:r>
              <a:rPr lang="en-US" dirty="0" smtClean="0"/>
              <a:t>Na 138/ K 4.8/</a:t>
            </a:r>
            <a:r>
              <a:rPr lang="en-US" dirty="0" smtClean="0">
                <a:solidFill>
                  <a:srgbClr val="FF0000"/>
                </a:solidFill>
              </a:rPr>
              <a:t>Urea 9.6</a:t>
            </a:r>
            <a:r>
              <a:rPr lang="en-US" dirty="0" smtClean="0"/>
              <a:t>/ </a:t>
            </a:r>
            <a:r>
              <a:rPr lang="en-US" dirty="0" err="1" smtClean="0">
                <a:solidFill>
                  <a:srgbClr val="FF0000"/>
                </a:solidFill>
              </a:rPr>
              <a:t>Creatine</a:t>
            </a:r>
            <a:r>
              <a:rPr lang="en-US" dirty="0" smtClean="0">
                <a:solidFill>
                  <a:srgbClr val="FF0000"/>
                </a:solidFill>
              </a:rPr>
              <a:t> 258</a:t>
            </a:r>
            <a:r>
              <a:rPr lang="en-US" dirty="0" smtClean="0"/>
              <a:t>/ </a:t>
            </a:r>
            <a:r>
              <a:rPr lang="en-US" dirty="0" err="1" smtClean="0">
                <a:solidFill>
                  <a:srgbClr val="FF0000"/>
                </a:solidFill>
              </a:rPr>
              <a:t>GFr</a:t>
            </a:r>
            <a:r>
              <a:rPr lang="en-US" dirty="0" smtClean="0">
                <a:solidFill>
                  <a:srgbClr val="FF0000"/>
                </a:solidFill>
              </a:rPr>
              <a:t> 32: Earlier Cr 200/ </a:t>
            </a:r>
            <a:r>
              <a:rPr lang="en-US" dirty="0" err="1" smtClean="0">
                <a:solidFill>
                  <a:srgbClr val="FF0000"/>
                </a:solidFill>
              </a:rPr>
              <a:t>GFr</a:t>
            </a:r>
            <a:r>
              <a:rPr lang="en-US" dirty="0" smtClean="0">
                <a:solidFill>
                  <a:srgbClr val="FF0000"/>
                </a:solidFill>
              </a:rPr>
              <a:t> 52/ </a:t>
            </a:r>
            <a:r>
              <a:rPr lang="en-US" dirty="0" err="1" smtClean="0">
                <a:solidFill>
                  <a:srgbClr val="FF0000"/>
                </a:solidFill>
              </a:rPr>
              <a:t>BGl</a:t>
            </a:r>
            <a:r>
              <a:rPr lang="en-US" dirty="0" smtClean="0">
                <a:solidFill>
                  <a:srgbClr val="FF0000"/>
                </a:solidFill>
              </a:rPr>
              <a:t> 10.8</a:t>
            </a:r>
          </a:p>
          <a:p>
            <a:r>
              <a:rPr lang="en-US" dirty="0" smtClean="0"/>
              <a:t>ALT 32/ GGT 40/ ALP 45/ </a:t>
            </a:r>
            <a:r>
              <a:rPr lang="en-US" dirty="0" smtClean="0">
                <a:solidFill>
                  <a:srgbClr val="FF0000"/>
                </a:solidFill>
              </a:rPr>
              <a:t>Albumin 25</a:t>
            </a:r>
          </a:p>
          <a:p>
            <a:r>
              <a:rPr lang="en-US" dirty="0" smtClean="0">
                <a:solidFill>
                  <a:srgbClr val="FF0000"/>
                </a:solidFill>
              </a:rPr>
              <a:t>Lactate 3.6</a:t>
            </a:r>
          </a:p>
          <a:p>
            <a:r>
              <a:rPr lang="en-US" dirty="0" smtClean="0"/>
              <a:t>Wound swab – </a:t>
            </a:r>
            <a:r>
              <a:rPr lang="en-US" dirty="0" smtClean="0">
                <a:solidFill>
                  <a:srgbClr val="FF0000"/>
                </a:solidFill>
              </a:rPr>
              <a:t>Gram positive </a:t>
            </a:r>
            <a:r>
              <a:rPr lang="en-US" dirty="0" err="1" smtClean="0">
                <a:solidFill>
                  <a:srgbClr val="FF0000"/>
                </a:solidFill>
              </a:rPr>
              <a:t>cocci</a:t>
            </a:r>
            <a:endParaRPr lang="en-US" dirty="0" smtClean="0">
              <a:solidFill>
                <a:srgbClr val="FF0000"/>
              </a:solidFill>
            </a:endParaRPr>
          </a:p>
          <a:p>
            <a:r>
              <a:rPr lang="en-US" dirty="0" smtClean="0"/>
              <a:t>Interpret the above results</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34159634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1	</a:t>
            </a:r>
            <a:endParaRPr lang="en-US" dirty="0"/>
          </a:p>
        </p:txBody>
      </p:sp>
      <p:sp>
        <p:nvSpPr>
          <p:cNvPr id="2" name="Content Placeholder 1"/>
          <p:cNvSpPr>
            <a:spLocks noGrp="1"/>
          </p:cNvSpPr>
          <p:nvPr>
            <p:ph idx="1"/>
          </p:nvPr>
        </p:nvSpPr>
        <p:spPr/>
        <p:txBody>
          <a:bodyPr>
            <a:normAutofit fontScale="92500"/>
          </a:bodyPr>
          <a:lstStyle/>
          <a:p>
            <a:pPr marL="0" indent="0">
              <a:buNone/>
            </a:pPr>
            <a:r>
              <a:rPr lang="en-US" dirty="0" smtClean="0"/>
              <a:t>After acknowledging the clinical history (elderly female with </a:t>
            </a:r>
            <a:r>
              <a:rPr lang="en-US" dirty="0" err="1" smtClean="0"/>
              <a:t>immunosupression</a:t>
            </a:r>
            <a:r>
              <a:rPr lang="en-US" dirty="0"/>
              <a:t> </a:t>
            </a:r>
            <a:r>
              <a:rPr lang="en-US" dirty="0" smtClean="0"/>
              <a:t>and </a:t>
            </a:r>
            <a:r>
              <a:rPr lang="en-US" dirty="0" err="1" smtClean="0"/>
              <a:t>preceeding</a:t>
            </a:r>
            <a:r>
              <a:rPr lang="en-US" dirty="0" smtClean="0"/>
              <a:t> trauma, with rapidity of clinical presentation), the clinical examination (unilateral, erythematous skip lesion rash on lower extremity, haemodynamically stable), the clinical investigation findings (</a:t>
            </a:r>
            <a:r>
              <a:rPr lang="en-US" dirty="0" err="1" smtClean="0"/>
              <a:t>leukocytocis</a:t>
            </a:r>
            <a:r>
              <a:rPr lang="en-US" dirty="0" smtClean="0"/>
              <a:t> with left shift, evidence of acute phase response and acute kidney injury), you decide to admit the patient for in-hospital management. </a:t>
            </a:r>
            <a:endParaRPr lang="en-US" dirty="0"/>
          </a:p>
        </p:txBody>
      </p:sp>
    </p:spTree>
    <p:extLst>
      <p:ext uri="{BB962C8B-B14F-4D97-AF65-F5344CB8AC3E}">
        <p14:creationId xmlns:p14="http://schemas.microsoft.com/office/powerpoint/2010/main" val="30352798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Reasons for admission</a:t>
            </a:r>
            <a:endParaRPr lang="en-US" dirty="0"/>
          </a:p>
        </p:txBody>
      </p:sp>
      <p:sp>
        <p:nvSpPr>
          <p:cNvPr id="2" name="Content Placeholder 1"/>
          <p:cNvSpPr>
            <a:spLocks noGrp="1"/>
          </p:cNvSpPr>
          <p:nvPr>
            <p:ph idx="1"/>
          </p:nvPr>
        </p:nvSpPr>
        <p:spPr/>
        <p:txBody>
          <a:bodyPr/>
          <a:lstStyle/>
          <a:p>
            <a:pPr marL="0" indent="0">
              <a:buNone/>
            </a:pPr>
            <a:r>
              <a:rPr lang="en-US" dirty="0" smtClean="0"/>
              <a:t>What are the reasons for admission for this patient? Make an issues list like you would as an admitting medical registrar</a:t>
            </a:r>
          </a:p>
        </p:txBody>
      </p:sp>
    </p:spTree>
    <p:extLst>
      <p:ext uri="{BB962C8B-B14F-4D97-AF65-F5344CB8AC3E}">
        <p14:creationId xmlns:p14="http://schemas.microsoft.com/office/powerpoint/2010/main" val="274027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Learning Objectives</a:t>
            </a:r>
            <a:endParaRPr lang="en-US" dirty="0"/>
          </a:p>
        </p:txBody>
      </p:sp>
      <p:sp>
        <p:nvSpPr>
          <p:cNvPr id="2" name="Content Placeholder 1"/>
          <p:cNvSpPr>
            <a:spLocks noGrp="1"/>
          </p:cNvSpPr>
          <p:nvPr>
            <p:ph idx="1"/>
          </p:nvPr>
        </p:nvSpPr>
        <p:spPr/>
        <p:txBody>
          <a:bodyPr>
            <a:normAutofit fontScale="77500" lnSpcReduction="20000"/>
          </a:bodyPr>
          <a:lstStyle/>
          <a:p>
            <a:pPr marL="457200" indent="-457200">
              <a:buFont typeface="+mj-lt"/>
              <a:buAutoNum type="arabicPeriod"/>
            </a:pPr>
            <a:r>
              <a:rPr lang="en-US" dirty="0" smtClean="0"/>
              <a:t>Learn classification of Gram-positive organisms</a:t>
            </a:r>
          </a:p>
          <a:p>
            <a:pPr marL="457200" indent="-457200">
              <a:buFont typeface="+mj-lt"/>
              <a:buAutoNum type="arabicPeriod"/>
            </a:pPr>
            <a:r>
              <a:rPr lang="en-US" dirty="0" smtClean="0"/>
              <a:t>Learn the common antibiotics that are prescribed for diseases caused by common gram-positive organisms</a:t>
            </a:r>
          </a:p>
          <a:p>
            <a:pPr marL="457200" indent="-457200">
              <a:buFont typeface="+mj-lt"/>
              <a:buAutoNum type="arabicPeriod"/>
            </a:pPr>
            <a:r>
              <a:rPr lang="en-US" dirty="0" smtClean="0"/>
              <a:t>Explain the mechanism of action of beta-lactam antibiotics</a:t>
            </a:r>
          </a:p>
          <a:p>
            <a:pPr marL="457200" indent="-457200">
              <a:buFont typeface="+mj-lt"/>
              <a:buAutoNum type="arabicPeriod"/>
            </a:pPr>
            <a:r>
              <a:rPr lang="en-US" dirty="0" smtClean="0"/>
              <a:t>Recognise the early warning signs of sepsis and the deteriorating patient through history, clinical signs and observation charts</a:t>
            </a:r>
          </a:p>
          <a:p>
            <a:pPr marL="457200" indent="-457200">
              <a:buFont typeface="+mj-lt"/>
              <a:buAutoNum type="arabicPeriod"/>
            </a:pPr>
            <a:r>
              <a:rPr lang="en-US" dirty="0" smtClean="0"/>
              <a:t>Understand the importance of early recognition of sepsis, the importance of early antibiotic therapy and the importance of appropriate fluid therapy</a:t>
            </a:r>
          </a:p>
          <a:p>
            <a:pPr marL="457200" indent="-457200">
              <a:buFont typeface="+mj-lt"/>
              <a:buAutoNum type="arabicPeriod"/>
            </a:pPr>
            <a:r>
              <a:rPr lang="en-US" dirty="0" smtClean="0"/>
              <a:t>Identify that sepsis can lead to multi-organ dysfunction and as a severe cause of morbidity and mortality</a:t>
            </a:r>
            <a:endParaRPr lang="en-US" dirty="0"/>
          </a:p>
        </p:txBody>
      </p:sp>
    </p:spTree>
    <p:extLst>
      <p:ext uri="{BB962C8B-B14F-4D97-AF65-F5344CB8AC3E}">
        <p14:creationId xmlns:p14="http://schemas.microsoft.com/office/powerpoint/2010/main" val="979733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Issues List</a:t>
            </a:r>
            <a:endParaRPr lang="en-US" dirty="0"/>
          </a:p>
        </p:txBody>
      </p:sp>
      <p:sp>
        <p:nvSpPr>
          <p:cNvPr id="4" name="Rectangle 3"/>
          <p:cNvSpPr/>
          <p:nvPr/>
        </p:nvSpPr>
        <p:spPr>
          <a:xfrm>
            <a:off x="1987177" y="3251218"/>
            <a:ext cx="5408706" cy="1569660"/>
          </a:xfrm>
          <a:prstGeom prst="rect">
            <a:avLst/>
          </a:prstGeom>
        </p:spPr>
        <p:txBody>
          <a:bodyPr wrap="square">
            <a:spAutoFit/>
          </a:bodyPr>
          <a:lstStyle/>
          <a:p>
            <a:pPr marL="228600" indent="-228600">
              <a:buAutoNum type="arabicPeriod"/>
            </a:pPr>
            <a:r>
              <a:rPr lang="en-US" sz="2400" b="1" dirty="0"/>
              <a:t>Cellulitis, un-treated with SIRS</a:t>
            </a:r>
          </a:p>
          <a:p>
            <a:pPr marL="228600" indent="-228600">
              <a:buAutoNum type="arabicPeriod"/>
            </a:pPr>
            <a:r>
              <a:rPr lang="en-US" sz="2400" b="1" dirty="0"/>
              <a:t>Acute kidney injury</a:t>
            </a:r>
          </a:p>
          <a:p>
            <a:pPr marL="228600" indent="-228600">
              <a:buAutoNum type="arabicPeriod"/>
            </a:pPr>
            <a:r>
              <a:rPr lang="en-US" sz="2400" b="1" dirty="0" err="1"/>
              <a:t>Hyperglycaemia</a:t>
            </a:r>
            <a:r>
              <a:rPr lang="en-US" sz="2400" b="1" dirty="0"/>
              <a:t> ? Uncontrolled type 2 DM</a:t>
            </a:r>
          </a:p>
        </p:txBody>
      </p:sp>
    </p:spTree>
    <p:extLst>
      <p:ext uri="{BB962C8B-B14F-4D97-AF65-F5344CB8AC3E}">
        <p14:creationId xmlns:p14="http://schemas.microsoft.com/office/powerpoint/2010/main" val="22936569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Treatment</a:t>
            </a:r>
            <a:endParaRPr lang="en-US" dirty="0"/>
          </a:p>
        </p:txBody>
      </p:sp>
      <p:sp>
        <p:nvSpPr>
          <p:cNvPr id="2" name="Content Placeholder 1"/>
          <p:cNvSpPr>
            <a:spLocks noGrp="1"/>
          </p:cNvSpPr>
          <p:nvPr>
            <p:ph idx="1"/>
          </p:nvPr>
        </p:nvSpPr>
        <p:spPr/>
        <p:txBody>
          <a:bodyPr/>
          <a:lstStyle/>
          <a:p>
            <a:pPr marL="0" indent="0">
              <a:buNone/>
            </a:pPr>
            <a:r>
              <a:rPr lang="en-US" dirty="0" smtClean="0"/>
              <a:t>You decide to initiate treatment</a:t>
            </a:r>
            <a:endParaRPr lang="en-US" dirty="0"/>
          </a:p>
        </p:txBody>
      </p:sp>
    </p:spTree>
    <p:extLst>
      <p:ext uri="{BB962C8B-B14F-4D97-AF65-F5344CB8AC3E}">
        <p14:creationId xmlns:p14="http://schemas.microsoft.com/office/powerpoint/2010/main" val="2466742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5197"/>
            <a:ext cx="8229600" cy="1252728"/>
          </a:xfrm>
        </p:spPr>
        <p:txBody>
          <a:bodyPr>
            <a:normAutofit fontScale="90000"/>
          </a:bodyPr>
          <a:lstStyle/>
          <a:p>
            <a:r>
              <a:rPr lang="en-US" dirty="0" smtClean="0"/>
              <a:t>Approach to treatment in any patient</a:t>
            </a:r>
            <a:endParaRPr lang="en-US" dirty="0"/>
          </a:p>
        </p:txBody>
      </p:sp>
      <p:sp>
        <p:nvSpPr>
          <p:cNvPr id="2" name="Content Placeholder 1"/>
          <p:cNvSpPr>
            <a:spLocks noGrp="1"/>
          </p:cNvSpPr>
          <p:nvPr>
            <p:ph idx="1"/>
          </p:nvPr>
        </p:nvSpPr>
        <p:spPr>
          <a:xfrm>
            <a:off x="214663" y="806839"/>
            <a:ext cx="7408333" cy="4586941"/>
          </a:xfrm>
        </p:spPr>
        <p:txBody>
          <a:bodyPr>
            <a:noAutofit/>
          </a:bodyPr>
          <a:lstStyle/>
          <a:p>
            <a:r>
              <a:rPr lang="en-US" sz="1400" dirty="0" smtClean="0"/>
              <a:t>Initial stabilisation</a:t>
            </a:r>
          </a:p>
          <a:p>
            <a:r>
              <a:rPr lang="en-US" sz="1400" dirty="0" smtClean="0"/>
              <a:t>Triage</a:t>
            </a:r>
          </a:p>
          <a:p>
            <a:r>
              <a:rPr lang="en-US" sz="1400" dirty="0" smtClean="0"/>
              <a:t>Positioning</a:t>
            </a:r>
          </a:p>
          <a:p>
            <a:r>
              <a:rPr lang="en-US" sz="1400" dirty="0" smtClean="0"/>
              <a:t>Airways</a:t>
            </a:r>
          </a:p>
          <a:p>
            <a:pPr lvl="1"/>
            <a:r>
              <a:rPr lang="en-US" sz="1400" dirty="0" smtClean="0"/>
              <a:t>Keep patent</a:t>
            </a:r>
          </a:p>
          <a:p>
            <a:pPr lvl="1"/>
            <a:r>
              <a:rPr lang="en-US" sz="1400" dirty="0" smtClean="0"/>
              <a:t>Look out for obstruction, loss of airway reflexes, C-spine issues</a:t>
            </a:r>
          </a:p>
          <a:p>
            <a:pPr lvl="1"/>
            <a:r>
              <a:rPr lang="en-US" sz="1400" dirty="0" smtClean="0"/>
              <a:t>Treatment: oxygen +/- adjuncts, suctioning, obstruction </a:t>
            </a:r>
            <a:r>
              <a:rPr lang="en-US" sz="1400" dirty="0" err="1" smtClean="0"/>
              <a:t>manouvres</a:t>
            </a:r>
            <a:endParaRPr lang="en-US" sz="1400" dirty="0" smtClean="0"/>
          </a:p>
          <a:p>
            <a:r>
              <a:rPr lang="en-US" sz="1400" dirty="0" smtClean="0"/>
              <a:t>Breathing</a:t>
            </a:r>
          </a:p>
          <a:p>
            <a:pPr lvl="1"/>
            <a:r>
              <a:rPr lang="en-US" sz="1400" dirty="0" smtClean="0"/>
              <a:t>Check RR, </a:t>
            </a:r>
            <a:r>
              <a:rPr lang="en-US" sz="1400" dirty="0" err="1" smtClean="0"/>
              <a:t>Sats</a:t>
            </a:r>
            <a:r>
              <a:rPr lang="en-US" sz="1400" dirty="0" smtClean="0"/>
              <a:t>, cyanosis, breath sounds</a:t>
            </a:r>
          </a:p>
          <a:p>
            <a:pPr lvl="1"/>
            <a:r>
              <a:rPr lang="en-US" sz="1400" dirty="0" smtClean="0"/>
              <a:t>Especially look for emergencies – severe asthma, tension pneumothorax</a:t>
            </a:r>
          </a:p>
          <a:p>
            <a:pPr lvl="1"/>
            <a:r>
              <a:rPr lang="en-US" sz="1400" dirty="0" smtClean="0"/>
              <a:t>Treatment: oxygen, bag-valve-mask breathing, needle decompression with chest tube insertion</a:t>
            </a:r>
          </a:p>
          <a:p>
            <a:r>
              <a:rPr lang="en-US" sz="1400" dirty="0" smtClean="0"/>
              <a:t>Circulation</a:t>
            </a:r>
          </a:p>
          <a:p>
            <a:pPr lvl="1"/>
            <a:r>
              <a:rPr lang="en-US" sz="1400" dirty="0" smtClean="0"/>
              <a:t>PR, BP, Cap-</a:t>
            </a:r>
            <a:r>
              <a:rPr lang="en-US" sz="1400" dirty="0" err="1" smtClean="0"/>
              <a:t>refil</a:t>
            </a:r>
            <a:r>
              <a:rPr lang="en-US" sz="1400" dirty="0" smtClean="0"/>
              <a:t>, urine output</a:t>
            </a:r>
          </a:p>
          <a:p>
            <a:pPr lvl="1"/>
            <a:r>
              <a:rPr lang="en-US" sz="1400" dirty="0" smtClean="0"/>
              <a:t>Especially look for emergencies – acute pulmonary </a:t>
            </a:r>
            <a:r>
              <a:rPr lang="en-US" sz="1400" dirty="0" err="1" smtClean="0"/>
              <a:t>oedema</a:t>
            </a:r>
            <a:r>
              <a:rPr lang="en-US" sz="1400" dirty="0" smtClean="0"/>
              <a:t>, pulmonary embolism, hypotension</a:t>
            </a:r>
          </a:p>
          <a:p>
            <a:pPr lvl="1"/>
            <a:r>
              <a:rPr lang="en-US" sz="1400" dirty="0" smtClean="0"/>
              <a:t>Treatment: IVC x 2, fluid bolus and check responsiveness, cardiac drugs, vasopressors, IDC</a:t>
            </a:r>
          </a:p>
          <a:p>
            <a:r>
              <a:rPr lang="en-US" sz="1400" dirty="0" smtClean="0"/>
              <a:t>Disability</a:t>
            </a:r>
          </a:p>
          <a:p>
            <a:pPr lvl="1"/>
            <a:r>
              <a:rPr lang="en-US" sz="1400" dirty="0" smtClean="0"/>
              <a:t>GCS, PEARL</a:t>
            </a:r>
          </a:p>
          <a:p>
            <a:r>
              <a:rPr lang="en-US" sz="1400" dirty="0" smtClean="0"/>
              <a:t>Environment/ Exposure</a:t>
            </a:r>
          </a:p>
          <a:p>
            <a:pPr lvl="1"/>
            <a:r>
              <a:rPr lang="en-US" sz="1400" dirty="0" smtClean="0"/>
              <a:t>Temperature</a:t>
            </a:r>
          </a:p>
          <a:p>
            <a:pPr lvl="1"/>
            <a:r>
              <a:rPr lang="en-US" sz="1400" dirty="0" smtClean="0"/>
              <a:t>BGL</a:t>
            </a:r>
          </a:p>
          <a:p>
            <a:pPr lvl="1"/>
            <a:r>
              <a:rPr lang="en-US" sz="1400" dirty="0" smtClean="0"/>
              <a:t>Expose patient</a:t>
            </a:r>
          </a:p>
          <a:p>
            <a:pPr lvl="1"/>
            <a:endParaRPr lang="en-US" sz="1400" dirty="0"/>
          </a:p>
        </p:txBody>
      </p:sp>
    </p:spTree>
    <p:extLst>
      <p:ext uri="{BB962C8B-B14F-4D97-AF65-F5344CB8AC3E}">
        <p14:creationId xmlns:p14="http://schemas.microsoft.com/office/powerpoint/2010/main" val="3006756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Take-home Message</a:t>
            </a:r>
            <a:endParaRPr lang="en-US" dirty="0"/>
          </a:p>
        </p:txBody>
      </p:sp>
      <p:sp>
        <p:nvSpPr>
          <p:cNvPr id="4" name="TextBox 3"/>
          <p:cNvSpPr txBox="1"/>
          <p:nvPr/>
        </p:nvSpPr>
        <p:spPr>
          <a:xfrm>
            <a:off x="1455916" y="3206339"/>
            <a:ext cx="6660037" cy="1200329"/>
          </a:xfrm>
          <a:prstGeom prst="rect">
            <a:avLst/>
          </a:prstGeom>
          <a:noFill/>
        </p:spPr>
        <p:txBody>
          <a:bodyPr wrap="square" rtlCol="0">
            <a:spAutoFit/>
          </a:bodyPr>
          <a:lstStyle/>
          <a:p>
            <a:pPr algn="ctr"/>
            <a:r>
              <a:rPr lang="en-US" sz="3600" b="1" dirty="0" smtClean="0">
                <a:solidFill>
                  <a:srgbClr val="FF0000"/>
                </a:solidFill>
              </a:rPr>
              <a:t>Air goes in and out, blood goes round and round</a:t>
            </a:r>
            <a:endParaRPr lang="en-US" sz="3600" b="1" dirty="0">
              <a:solidFill>
                <a:srgbClr val="FF0000"/>
              </a:solidFill>
            </a:endParaRPr>
          </a:p>
        </p:txBody>
      </p:sp>
    </p:spTree>
    <p:extLst>
      <p:ext uri="{BB962C8B-B14F-4D97-AF65-F5344CB8AC3E}">
        <p14:creationId xmlns:p14="http://schemas.microsoft.com/office/powerpoint/2010/main" val="33461153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Specific Treatment</a:t>
            </a:r>
            <a:endParaRPr lang="en-US" dirty="0"/>
          </a:p>
        </p:txBody>
      </p:sp>
      <p:sp>
        <p:nvSpPr>
          <p:cNvPr id="2" name="Content Placeholder 1"/>
          <p:cNvSpPr>
            <a:spLocks noGrp="1"/>
          </p:cNvSpPr>
          <p:nvPr>
            <p:ph idx="1"/>
          </p:nvPr>
        </p:nvSpPr>
        <p:spPr/>
        <p:txBody>
          <a:bodyPr>
            <a:normAutofit fontScale="85000" lnSpcReduction="20000"/>
          </a:bodyPr>
          <a:lstStyle/>
          <a:p>
            <a:r>
              <a:rPr lang="en-US" dirty="0" smtClean="0"/>
              <a:t>Treat the infection</a:t>
            </a:r>
          </a:p>
          <a:p>
            <a:pPr lvl="1"/>
            <a:r>
              <a:rPr lang="en-US" dirty="0" smtClean="0"/>
              <a:t>Cellulitis</a:t>
            </a:r>
          </a:p>
          <a:p>
            <a:r>
              <a:rPr lang="en-US" dirty="0" smtClean="0"/>
              <a:t>Treat the </a:t>
            </a:r>
            <a:r>
              <a:rPr lang="en-US" dirty="0" err="1" smtClean="0"/>
              <a:t>hyperglycaemia</a:t>
            </a:r>
            <a:endParaRPr lang="en-US" dirty="0" smtClean="0"/>
          </a:p>
          <a:p>
            <a:pPr lvl="1"/>
            <a:r>
              <a:rPr lang="en-US" dirty="0" smtClean="0"/>
              <a:t>Anti-</a:t>
            </a:r>
            <a:r>
              <a:rPr lang="en-US" dirty="0" err="1" smtClean="0"/>
              <a:t>glycaemics</a:t>
            </a:r>
            <a:endParaRPr lang="en-US" dirty="0" smtClean="0"/>
          </a:p>
          <a:p>
            <a:pPr lvl="1"/>
            <a:r>
              <a:rPr lang="en-US" dirty="0" smtClean="0"/>
              <a:t>Role of insulin?</a:t>
            </a:r>
          </a:p>
          <a:p>
            <a:r>
              <a:rPr lang="en-US" dirty="0" smtClean="0"/>
              <a:t>Treat the Acute kidney injury</a:t>
            </a:r>
          </a:p>
          <a:p>
            <a:pPr lvl="1"/>
            <a:r>
              <a:rPr lang="en-US" dirty="0" smtClean="0"/>
              <a:t>Pre-renal?</a:t>
            </a:r>
          </a:p>
          <a:p>
            <a:pPr lvl="2"/>
            <a:r>
              <a:rPr lang="en-US" dirty="0" smtClean="0"/>
              <a:t>Monitor fluids</a:t>
            </a:r>
          </a:p>
          <a:p>
            <a:pPr lvl="1"/>
            <a:r>
              <a:rPr lang="en-US" dirty="0" smtClean="0"/>
              <a:t>Renal?</a:t>
            </a:r>
          </a:p>
          <a:p>
            <a:pPr lvl="2"/>
            <a:r>
              <a:rPr lang="en-US" dirty="0" smtClean="0"/>
              <a:t>Sepsis</a:t>
            </a:r>
          </a:p>
          <a:p>
            <a:pPr lvl="2"/>
            <a:r>
              <a:rPr lang="en-US" dirty="0" smtClean="0"/>
              <a:t>Toxins? GN? AIN? ATN? +++</a:t>
            </a:r>
          </a:p>
          <a:p>
            <a:pPr lvl="1"/>
            <a:r>
              <a:rPr lang="en-US" dirty="0" smtClean="0"/>
              <a:t>Post-renal?</a:t>
            </a:r>
          </a:p>
          <a:p>
            <a:pPr lvl="2"/>
            <a:r>
              <a:rPr lang="en-US" dirty="0" smtClean="0"/>
              <a:t>Get an US</a:t>
            </a:r>
            <a:endParaRPr lang="en-US" dirty="0"/>
          </a:p>
        </p:txBody>
      </p:sp>
    </p:spTree>
    <p:extLst>
      <p:ext uri="{BB962C8B-B14F-4D97-AF65-F5344CB8AC3E}">
        <p14:creationId xmlns:p14="http://schemas.microsoft.com/office/powerpoint/2010/main" val="3249080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Antibiotics</a:t>
            </a:r>
            <a:endParaRPr lang="en-US" dirty="0"/>
          </a:p>
        </p:txBody>
      </p:sp>
      <p:sp>
        <p:nvSpPr>
          <p:cNvPr id="2" name="Content Placeholder 1"/>
          <p:cNvSpPr>
            <a:spLocks noGrp="1"/>
          </p:cNvSpPr>
          <p:nvPr>
            <p:ph idx="1"/>
          </p:nvPr>
        </p:nvSpPr>
        <p:spPr/>
        <p:txBody>
          <a:bodyPr>
            <a:normAutofit fontScale="92500" lnSpcReduction="10000"/>
          </a:bodyPr>
          <a:lstStyle/>
          <a:p>
            <a:r>
              <a:rPr lang="en-US" dirty="0" smtClean="0"/>
              <a:t>Anti-infective agents that are (1) </a:t>
            </a:r>
            <a:r>
              <a:rPr lang="en-US" dirty="0" err="1" smtClean="0"/>
              <a:t>bacteriocidal</a:t>
            </a:r>
            <a:r>
              <a:rPr lang="en-US" dirty="0" smtClean="0"/>
              <a:t> (2) bacteriostatic or BOTH</a:t>
            </a:r>
          </a:p>
          <a:p>
            <a:pPr marL="0" indent="0">
              <a:buNone/>
            </a:pPr>
            <a:r>
              <a:rPr lang="en-US" dirty="0" smtClean="0"/>
              <a:t>MINDME</a:t>
            </a:r>
          </a:p>
          <a:p>
            <a:r>
              <a:rPr lang="en-US" b="1" u="sng" dirty="0" smtClean="0"/>
              <a:t>M</a:t>
            </a:r>
            <a:r>
              <a:rPr lang="en-US" dirty="0" smtClean="0"/>
              <a:t>icrobiology guidelines ALWAYS</a:t>
            </a:r>
          </a:p>
          <a:p>
            <a:r>
              <a:rPr lang="en-US" b="1" u="sng" dirty="0"/>
              <a:t>I</a:t>
            </a:r>
            <a:r>
              <a:rPr lang="en-US" dirty="0" smtClean="0"/>
              <a:t>ndications should be evidence based</a:t>
            </a:r>
          </a:p>
          <a:p>
            <a:r>
              <a:rPr lang="en-US" b="1" u="sng" dirty="0" smtClean="0"/>
              <a:t>N</a:t>
            </a:r>
            <a:r>
              <a:rPr lang="en-US" dirty="0" smtClean="0"/>
              <a:t>arrowest spectrum required</a:t>
            </a:r>
          </a:p>
          <a:p>
            <a:r>
              <a:rPr lang="en-US" b="1" u="sng" dirty="0" smtClean="0"/>
              <a:t>D</a:t>
            </a:r>
            <a:r>
              <a:rPr lang="en-US" dirty="0" smtClean="0"/>
              <a:t>oseage appropriate to the site and type of infection</a:t>
            </a:r>
          </a:p>
          <a:p>
            <a:r>
              <a:rPr lang="en-US" b="1" u="sng" dirty="0" smtClean="0"/>
              <a:t>M</a:t>
            </a:r>
            <a:r>
              <a:rPr lang="en-US" dirty="0" smtClean="0"/>
              <a:t>inimise duration of therapy</a:t>
            </a:r>
          </a:p>
          <a:p>
            <a:r>
              <a:rPr lang="en-US" b="1" u="sng" dirty="0" smtClean="0"/>
              <a:t>E</a:t>
            </a:r>
            <a:r>
              <a:rPr lang="en-US" dirty="0" smtClean="0"/>
              <a:t>nsure monotherapy in most situations</a:t>
            </a:r>
            <a:endParaRPr lang="en-US" dirty="0"/>
          </a:p>
        </p:txBody>
      </p:sp>
    </p:spTree>
    <p:extLst>
      <p:ext uri="{BB962C8B-B14F-4D97-AF65-F5344CB8AC3E}">
        <p14:creationId xmlns:p14="http://schemas.microsoft.com/office/powerpoint/2010/main" val="2998538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Beta-lactams</a:t>
            </a:r>
            <a:endParaRPr lang="en-US" dirty="0"/>
          </a:p>
        </p:txBody>
      </p:sp>
      <p:pic>
        <p:nvPicPr>
          <p:cNvPr id="4" name="Picture 3"/>
          <p:cNvPicPr>
            <a:picLocks noChangeAspect="1"/>
          </p:cNvPicPr>
          <p:nvPr/>
        </p:nvPicPr>
        <p:blipFill>
          <a:blip r:embed="rId3"/>
          <a:stretch>
            <a:fillRect/>
          </a:stretch>
        </p:blipFill>
        <p:spPr>
          <a:xfrm>
            <a:off x="1260983" y="1724025"/>
            <a:ext cx="7150100" cy="4610100"/>
          </a:xfrm>
          <a:prstGeom prst="rect">
            <a:avLst/>
          </a:prstGeom>
        </p:spPr>
      </p:pic>
    </p:spTree>
    <p:extLst>
      <p:ext uri="{BB962C8B-B14F-4D97-AF65-F5344CB8AC3E}">
        <p14:creationId xmlns:p14="http://schemas.microsoft.com/office/powerpoint/2010/main" val="32120755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lstStyle/>
          <a:p>
            <a:pPr marL="0" indent="0">
              <a:buNone/>
            </a:pPr>
            <a:r>
              <a:rPr lang="en-US" dirty="0" smtClean="0"/>
              <a:t>What are the classes of </a:t>
            </a:r>
            <a:r>
              <a:rPr lang="en-US" dirty="0" err="1" smtClean="0"/>
              <a:t>penicillins</a:t>
            </a:r>
            <a:r>
              <a:rPr lang="en-US" dirty="0" smtClean="0"/>
              <a:t>? </a:t>
            </a:r>
          </a:p>
          <a:p>
            <a:pPr marL="0" indent="0">
              <a:buNone/>
            </a:pPr>
            <a:r>
              <a:rPr lang="en-US" dirty="0" smtClean="0"/>
              <a:t>What’s the clinically relevant difference between each of these?</a:t>
            </a:r>
            <a:endParaRPr lang="en-US" dirty="0"/>
          </a:p>
        </p:txBody>
      </p:sp>
    </p:spTree>
    <p:extLst>
      <p:ext uri="{BB962C8B-B14F-4D97-AF65-F5344CB8AC3E}">
        <p14:creationId xmlns:p14="http://schemas.microsoft.com/office/powerpoint/2010/main" val="24873811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2494" y="338328"/>
            <a:ext cx="8229600" cy="1252728"/>
          </a:xfrm>
        </p:spPr>
        <p:txBody>
          <a:bodyPr/>
          <a:lstStyle/>
          <a:p>
            <a:r>
              <a:rPr lang="en-US" dirty="0" err="1" smtClean="0"/>
              <a:t>Penicillins</a:t>
            </a:r>
            <a:endParaRPr lang="en-US" dirty="0"/>
          </a:p>
        </p:txBody>
      </p:sp>
      <p:sp>
        <p:nvSpPr>
          <p:cNvPr id="4" name="TextBox 3"/>
          <p:cNvSpPr txBox="1"/>
          <p:nvPr/>
        </p:nvSpPr>
        <p:spPr>
          <a:xfrm>
            <a:off x="418355" y="2704354"/>
            <a:ext cx="1964150" cy="369332"/>
          </a:xfrm>
          <a:prstGeom prst="rect">
            <a:avLst/>
          </a:prstGeom>
          <a:noFill/>
        </p:spPr>
        <p:txBody>
          <a:bodyPr wrap="none" rtlCol="0">
            <a:spAutoFit/>
          </a:bodyPr>
          <a:lstStyle/>
          <a:p>
            <a:r>
              <a:rPr lang="en-US" b="1" dirty="0" smtClean="0"/>
              <a:t>Natural </a:t>
            </a:r>
            <a:r>
              <a:rPr lang="en-US" b="1" dirty="0" err="1" smtClean="0"/>
              <a:t>penicillins</a:t>
            </a:r>
            <a:endParaRPr lang="en-US" b="1" dirty="0"/>
          </a:p>
        </p:txBody>
      </p:sp>
      <p:sp>
        <p:nvSpPr>
          <p:cNvPr id="5" name="TextBox 4"/>
          <p:cNvSpPr txBox="1"/>
          <p:nvPr/>
        </p:nvSpPr>
        <p:spPr>
          <a:xfrm>
            <a:off x="3283805" y="2719295"/>
            <a:ext cx="3054179" cy="369332"/>
          </a:xfrm>
          <a:prstGeom prst="rect">
            <a:avLst/>
          </a:prstGeom>
          <a:noFill/>
        </p:spPr>
        <p:txBody>
          <a:bodyPr wrap="none" rtlCol="0">
            <a:spAutoFit/>
          </a:bodyPr>
          <a:lstStyle/>
          <a:p>
            <a:r>
              <a:rPr lang="en-US" b="1" dirty="0" smtClean="0"/>
              <a:t>B-lactam resistant  </a:t>
            </a:r>
            <a:r>
              <a:rPr lang="en-US" b="1" dirty="0" err="1" smtClean="0"/>
              <a:t>penicillins</a:t>
            </a:r>
            <a:endParaRPr lang="en-US" b="1" dirty="0"/>
          </a:p>
        </p:txBody>
      </p:sp>
      <p:sp>
        <p:nvSpPr>
          <p:cNvPr id="6" name="TextBox 5"/>
          <p:cNvSpPr txBox="1"/>
          <p:nvPr/>
        </p:nvSpPr>
        <p:spPr>
          <a:xfrm>
            <a:off x="6959948" y="2747970"/>
            <a:ext cx="1885928" cy="369332"/>
          </a:xfrm>
          <a:prstGeom prst="rect">
            <a:avLst/>
          </a:prstGeom>
          <a:noFill/>
        </p:spPr>
        <p:txBody>
          <a:bodyPr wrap="none" rtlCol="0">
            <a:spAutoFit/>
          </a:bodyPr>
          <a:lstStyle/>
          <a:p>
            <a:r>
              <a:rPr lang="en-US" b="1" dirty="0" smtClean="0"/>
              <a:t>Amino-</a:t>
            </a:r>
            <a:r>
              <a:rPr lang="en-US" b="1" dirty="0" err="1" smtClean="0"/>
              <a:t>penicillins</a:t>
            </a:r>
            <a:endParaRPr lang="en-US" b="1" dirty="0"/>
          </a:p>
        </p:txBody>
      </p:sp>
      <p:sp>
        <p:nvSpPr>
          <p:cNvPr id="7" name="TextBox 6"/>
          <p:cNvSpPr txBox="1"/>
          <p:nvPr/>
        </p:nvSpPr>
        <p:spPr>
          <a:xfrm>
            <a:off x="975341" y="4230134"/>
            <a:ext cx="2053755" cy="369332"/>
          </a:xfrm>
          <a:prstGeom prst="rect">
            <a:avLst/>
          </a:prstGeom>
          <a:noFill/>
        </p:spPr>
        <p:txBody>
          <a:bodyPr wrap="none" rtlCol="0">
            <a:spAutoFit/>
          </a:bodyPr>
          <a:lstStyle/>
          <a:p>
            <a:r>
              <a:rPr lang="en-US" b="1" dirty="0" err="1" smtClean="0"/>
              <a:t>Carboxy-penicillins</a:t>
            </a:r>
            <a:endParaRPr lang="en-US" b="1" dirty="0"/>
          </a:p>
        </p:txBody>
      </p:sp>
      <p:sp>
        <p:nvSpPr>
          <p:cNvPr id="8" name="TextBox 7"/>
          <p:cNvSpPr txBox="1"/>
          <p:nvPr/>
        </p:nvSpPr>
        <p:spPr>
          <a:xfrm>
            <a:off x="6107153" y="4230134"/>
            <a:ext cx="1822359" cy="369332"/>
          </a:xfrm>
          <a:prstGeom prst="rect">
            <a:avLst/>
          </a:prstGeom>
          <a:noFill/>
        </p:spPr>
        <p:txBody>
          <a:bodyPr wrap="none" rtlCol="0">
            <a:spAutoFit/>
          </a:bodyPr>
          <a:lstStyle/>
          <a:p>
            <a:r>
              <a:rPr lang="en-US" b="1" dirty="0" err="1" smtClean="0"/>
              <a:t>ureidopenicillins</a:t>
            </a:r>
            <a:endParaRPr lang="en-US" b="1" dirty="0"/>
          </a:p>
        </p:txBody>
      </p:sp>
      <p:cxnSp>
        <p:nvCxnSpPr>
          <p:cNvPr id="11" name="Straight Arrow Connector 10"/>
          <p:cNvCxnSpPr/>
          <p:nvPr/>
        </p:nvCxnSpPr>
        <p:spPr>
          <a:xfrm flipH="1">
            <a:off x="1822824" y="1434353"/>
            <a:ext cx="2674470" cy="115047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a:off x="4900706" y="1434353"/>
            <a:ext cx="89647" cy="12700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endCxn id="6" idx="0"/>
          </p:cNvCxnSpPr>
          <p:nvPr/>
        </p:nvCxnSpPr>
        <p:spPr>
          <a:xfrm>
            <a:off x="5412042" y="1434353"/>
            <a:ext cx="2490870" cy="1313617"/>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1975224" y="1434353"/>
            <a:ext cx="2522070" cy="2795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5412042" y="1434353"/>
            <a:ext cx="1547906" cy="279578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732118" y="3048002"/>
            <a:ext cx="1223412" cy="646331"/>
          </a:xfrm>
          <a:prstGeom prst="rect">
            <a:avLst/>
          </a:prstGeom>
          <a:noFill/>
        </p:spPr>
        <p:txBody>
          <a:bodyPr wrap="none" rtlCol="0">
            <a:spAutoFit/>
          </a:bodyPr>
          <a:lstStyle/>
          <a:p>
            <a:r>
              <a:rPr lang="en-US" dirty="0" smtClean="0"/>
              <a:t>Penicillin V</a:t>
            </a:r>
          </a:p>
          <a:p>
            <a:r>
              <a:rPr lang="en-US" dirty="0" smtClean="0"/>
              <a:t>Penicillin G</a:t>
            </a:r>
            <a:endParaRPr lang="en-US" dirty="0"/>
          </a:p>
        </p:txBody>
      </p:sp>
      <p:sp>
        <p:nvSpPr>
          <p:cNvPr id="22" name="TextBox 21"/>
          <p:cNvSpPr txBox="1"/>
          <p:nvPr/>
        </p:nvSpPr>
        <p:spPr>
          <a:xfrm>
            <a:off x="4138706" y="3182471"/>
            <a:ext cx="1552190" cy="646331"/>
          </a:xfrm>
          <a:prstGeom prst="rect">
            <a:avLst/>
          </a:prstGeom>
          <a:noFill/>
        </p:spPr>
        <p:txBody>
          <a:bodyPr wrap="none" rtlCol="0">
            <a:spAutoFit/>
          </a:bodyPr>
          <a:lstStyle/>
          <a:p>
            <a:r>
              <a:rPr lang="en-US" dirty="0" err="1" smtClean="0"/>
              <a:t>Diclox</a:t>
            </a:r>
            <a:r>
              <a:rPr lang="en-US" dirty="0" smtClean="0"/>
              <a:t>/ </a:t>
            </a:r>
            <a:r>
              <a:rPr lang="en-US" dirty="0" err="1" smtClean="0"/>
              <a:t>fluclox</a:t>
            </a:r>
            <a:endParaRPr lang="en-US" dirty="0" smtClean="0"/>
          </a:p>
          <a:p>
            <a:r>
              <a:rPr lang="en-US" i="1" dirty="0" smtClean="0"/>
              <a:t>methicillin</a:t>
            </a:r>
            <a:endParaRPr lang="en-US" i="1" dirty="0"/>
          </a:p>
        </p:txBody>
      </p:sp>
      <p:sp>
        <p:nvSpPr>
          <p:cNvPr id="23" name="TextBox 22"/>
          <p:cNvSpPr txBox="1"/>
          <p:nvPr/>
        </p:nvSpPr>
        <p:spPr>
          <a:xfrm>
            <a:off x="1389529" y="4661649"/>
            <a:ext cx="1052654" cy="369332"/>
          </a:xfrm>
          <a:prstGeom prst="rect">
            <a:avLst/>
          </a:prstGeom>
          <a:noFill/>
        </p:spPr>
        <p:txBody>
          <a:bodyPr wrap="none" rtlCol="0">
            <a:spAutoFit/>
          </a:bodyPr>
          <a:lstStyle/>
          <a:p>
            <a:r>
              <a:rPr lang="en-US" dirty="0" err="1" smtClean="0"/>
              <a:t>ticarcillin</a:t>
            </a:r>
            <a:endParaRPr lang="en-US" dirty="0"/>
          </a:p>
        </p:txBody>
      </p:sp>
      <p:sp>
        <p:nvSpPr>
          <p:cNvPr id="24" name="TextBox 23"/>
          <p:cNvSpPr txBox="1"/>
          <p:nvPr/>
        </p:nvSpPr>
        <p:spPr>
          <a:xfrm>
            <a:off x="6414381" y="4616827"/>
            <a:ext cx="1240544" cy="369332"/>
          </a:xfrm>
          <a:prstGeom prst="rect">
            <a:avLst/>
          </a:prstGeom>
          <a:noFill/>
        </p:spPr>
        <p:txBody>
          <a:bodyPr wrap="none" rtlCol="0">
            <a:spAutoFit/>
          </a:bodyPr>
          <a:lstStyle/>
          <a:p>
            <a:r>
              <a:rPr lang="en-US" dirty="0" err="1" smtClean="0"/>
              <a:t>piperacillin</a:t>
            </a:r>
            <a:endParaRPr lang="en-US" dirty="0"/>
          </a:p>
        </p:txBody>
      </p:sp>
      <p:sp>
        <p:nvSpPr>
          <p:cNvPr id="25" name="TextBox 24"/>
          <p:cNvSpPr txBox="1"/>
          <p:nvPr/>
        </p:nvSpPr>
        <p:spPr>
          <a:xfrm>
            <a:off x="7276357" y="3137648"/>
            <a:ext cx="1246968" cy="646331"/>
          </a:xfrm>
          <a:prstGeom prst="rect">
            <a:avLst/>
          </a:prstGeom>
          <a:noFill/>
        </p:spPr>
        <p:txBody>
          <a:bodyPr wrap="none" rtlCol="0">
            <a:spAutoFit/>
          </a:bodyPr>
          <a:lstStyle/>
          <a:p>
            <a:r>
              <a:rPr lang="en-US" dirty="0" smtClean="0"/>
              <a:t>Amoxicillin</a:t>
            </a:r>
          </a:p>
          <a:p>
            <a:r>
              <a:rPr lang="en-US" dirty="0" smtClean="0"/>
              <a:t>ampicillin</a:t>
            </a:r>
            <a:endParaRPr lang="en-US" dirty="0"/>
          </a:p>
        </p:txBody>
      </p:sp>
    </p:spTree>
    <p:extLst>
      <p:ext uri="{BB962C8B-B14F-4D97-AF65-F5344CB8AC3E}">
        <p14:creationId xmlns:p14="http://schemas.microsoft.com/office/powerpoint/2010/main" val="2663129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Natural </a:t>
            </a:r>
            <a:r>
              <a:rPr lang="en-US" dirty="0" err="1" smtClean="0"/>
              <a:t>Penicillins</a:t>
            </a:r>
            <a:endParaRPr lang="en-US" dirty="0"/>
          </a:p>
        </p:txBody>
      </p:sp>
      <p:sp>
        <p:nvSpPr>
          <p:cNvPr id="2" name="Content Placeholder 1"/>
          <p:cNvSpPr>
            <a:spLocks noGrp="1"/>
          </p:cNvSpPr>
          <p:nvPr>
            <p:ph idx="1"/>
          </p:nvPr>
        </p:nvSpPr>
        <p:spPr/>
        <p:txBody>
          <a:bodyPr/>
          <a:lstStyle/>
          <a:p>
            <a:r>
              <a:rPr lang="en-US" dirty="0" smtClean="0"/>
              <a:t>Clinically relevant: Penicillin V, Penicillin G</a:t>
            </a:r>
          </a:p>
          <a:p>
            <a:pPr lvl="1"/>
            <a:r>
              <a:rPr lang="en-US" dirty="0" smtClean="0"/>
              <a:t>Penicillin V acid labile = oral use</a:t>
            </a:r>
          </a:p>
          <a:p>
            <a:pPr lvl="1"/>
            <a:r>
              <a:rPr lang="en-US" dirty="0" smtClean="0"/>
              <a:t>Penicillin G (AKA benzyl penicillin)= IV use</a:t>
            </a:r>
          </a:p>
          <a:p>
            <a:pPr lvl="1"/>
            <a:r>
              <a:rPr lang="en-US" dirty="0" smtClean="0"/>
              <a:t>Most active against non Beta-lactamase producing gram positive organisms, anaerobes and some gram negative </a:t>
            </a:r>
            <a:r>
              <a:rPr lang="en-US" dirty="0" err="1" smtClean="0"/>
              <a:t>cocci</a:t>
            </a:r>
            <a:endParaRPr lang="en-US" dirty="0" smtClean="0"/>
          </a:p>
          <a:p>
            <a:pPr lvl="1"/>
            <a:r>
              <a:rPr lang="en-US" dirty="0" smtClean="0"/>
              <a:t>Therefore clinically, used mainly for </a:t>
            </a:r>
            <a:r>
              <a:rPr lang="en-US" u="sng" dirty="0" smtClean="0"/>
              <a:t>gram positive </a:t>
            </a:r>
            <a:r>
              <a:rPr lang="en-US" u="sng" dirty="0" err="1" smtClean="0"/>
              <a:t>cocci</a:t>
            </a:r>
            <a:r>
              <a:rPr lang="en-US" u="sng" dirty="0" smtClean="0"/>
              <a:t> that are not staphylococci</a:t>
            </a:r>
            <a:endParaRPr lang="en-US" u="sng" dirty="0"/>
          </a:p>
        </p:txBody>
      </p:sp>
    </p:spTree>
    <p:extLst>
      <p:ext uri="{BB962C8B-B14F-4D97-AF65-F5344CB8AC3E}">
        <p14:creationId xmlns:p14="http://schemas.microsoft.com/office/powerpoint/2010/main" val="1201198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a:t>
            </a:r>
            <a:endParaRPr lang="en-US" dirty="0"/>
          </a:p>
        </p:txBody>
      </p:sp>
      <p:sp>
        <p:nvSpPr>
          <p:cNvPr id="3" name="Content Placeholder 2"/>
          <p:cNvSpPr>
            <a:spLocks noGrp="1"/>
          </p:cNvSpPr>
          <p:nvPr>
            <p:ph idx="1"/>
          </p:nvPr>
        </p:nvSpPr>
        <p:spPr/>
        <p:txBody>
          <a:bodyPr/>
          <a:lstStyle/>
          <a:p>
            <a:r>
              <a:rPr lang="en-US" dirty="0" smtClean="0"/>
              <a:t>Recognise antimicrobial stewardship as highly important</a:t>
            </a:r>
          </a:p>
          <a:p>
            <a:r>
              <a:rPr lang="en-US" dirty="0" smtClean="0"/>
              <a:t>Know the existence of the therapeutic guidelines and the microbiology registrar</a:t>
            </a:r>
          </a:p>
          <a:p>
            <a:r>
              <a:rPr lang="en-US" dirty="0" smtClean="0"/>
              <a:t>Rapidly </a:t>
            </a:r>
            <a:r>
              <a:rPr lang="en-US" dirty="0" err="1" smtClean="0"/>
              <a:t>recognise</a:t>
            </a:r>
            <a:r>
              <a:rPr lang="en-US" dirty="0" smtClean="0"/>
              <a:t> a sick patient</a:t>
            </a:r>
          </a:p>
          <a:p>
            <a:r>
              <a:rPr lang="en-US" dirty="0" smtClean="0"/>
              <a:t>Rapidly </a:t>
            </a:r>
            <a:r>
              <a:rPr lang="en-US" dirty="0" err="1" smtClean="0"/>
              <a:t>recognise</a:t>
            </a:r>
            <a:r>
              <a:rPr lang="en-US" dirty="0" smtClean="0"/>
              <a:t> a patient at risk of sepsis/ severe sepsis or septic shock and refer appropriately</a:t>
            </a:r>
            <a:endParaRPr lang="en-US" dirty="0"/>
          </a:p>
        </p:txBody>
      </p:sp>
    </p:spTree>
    <p:extLst>
      <p:ext uri="{BB962C8B-B14F-4D97-AF65-F5344CB8AC3E}">
        <p14:creationId xmlns:p14="http://schemas.microsoft.com/office/powerpoint/2010/main" val="8009081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Aminopenicillins</a:t>
            </a:r>
            <a:endParaRPr lang="en-US" dirty="0"/>
          </a:p>
        </p:txBody>
      </p:sp>
      <p:sp>
        <p:nvSpPr>
          <p:cNvPr id="3" name="Content Placeholder 2"/>
          <p:cNvSpPr>
            <a:spLocks noGrp="1"/>
          </p:cNvSpPr>
          <p:nvPr>
            <p:ph idx="1"/>
          </p:nvPr>
        </p:nvSpPr>
        <p:spPr/>
        <p:txBody>
          <a:bodyPr/>
          <a:lstStyle/>
          <a:p>
            <a:r>
              <a:rPr lang="en-US" dirty="0" smtClean="0"/>
              <a:t>Amoxicillin/ Ampicillin</a:t>
            </a:r>
          </a:p>
          <a:p>
            <a:pPr lvl="1"/>
            <a:r>
              <a:rPr lang="en-US" dirty="0" smtClean="0"/>
              <a:t>Extends into enterococcus cover</a:t>
            </a:r>
          </a:p>
          <a:p>
            <a:pPr lvl="1"/>
            <a:r>
              <a:rPr lang="en-US" dirty="0" smtClean="0"/>
              <a:t>Gram negative </a:t>
            </a:r>
            <a:r>
              <a:rPr lang="en-US" dirty="0" err="1" smtClean="0"/>
              <a:t>cocci</a:t>
            </a:r>
            <a:r>
              <a:rPr lang="en-US" dirty="0" smtClean="0"/>
              <a:t> cover</a:t>
            </a:r>
          </a:p>
          <a:p>
            <a:pPr lvl="1"/>
            <a:r>
              <a:rPr lang="en-US" dirty="0" smtClean="0"/>
              <a:t>Not good gram </a:t>
            </a:r>
            <a:r>
              <a:rPr lang="en-US" dirty="0" err="1" smtClean="0"/>
              <a:t>neg</a:t>
            </a:r>
            <a:r>
              <a:rPr lang="en-US" dirty="0" smtClean="0"/>
              <a:t> rod cover unless add on beta-lactamase inhibitor (Augmentin DF)</a:t>
            </a:r>
          </a:p>
          <a:p>
            <a:pPr lvl="1"/>
            <a:endParaRPr lang="en-US" dirty="0" smtClean="0"/>
          </a:p>
          <a:p>
            <a:pPr marL="402336" lvl="1" indent="0">
              <a:buNone/>
            </a:pPr>
            <a:endParaRPr lang="en-US" dirty="0"/>
          </a:p>
        </p:txBody>
      </p:sp>
    </p:spTree>
    <p:extLst>
      <p:ext uri="{BB962C8B-B14F-4D97-AF65-F5344CB8AC3E}">
        <p14:creationId xmlns:p14="http://schemas.microsoft.com/office/powerpoint/2010/main" val="29414321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Carboxypenicillins</a:t>
            </a:r>
            <a:r>
              <a:rPr lang="en-US" dirty="0" smtClean="0"/>
              <a:t> and </a:t>
            </a:r>
            <a:r>
              <a:rPr lang="en-US" dirty="0" err="1" smtClean="0"/>
              <a:t>Ureidopenicillins</a:t>
            </a:r>
            <a:endParaRPr lang="en-US" dirty="0"/>
          </a:p>
        </p:txBody>
      </p:sp>
      <p:sp>
        <p:nvSpPr>
          <p:cNvPr id="3" name="Content Placeholder 2"/>
          <p:cNvSpPr>
            <a:spLocks noGrp="1"/>
          </p:cNvSpPr>
          <p:nvPr>
            <p:ph idx="1"/>
          </p:nvPr>
        </p:nvSpPr>
        <p:spPr/>
        <p:txBody>
          <a:bodyPr/>
          <a:lstStyle/>
          <a:p>
            <a:r>
              <a:rPr lang="en-US" dirty="0" smtClean="0"/>
              <a:t>Include </a:t>
            </a:r>
            <a:r>
              <a:rPr lang="en-US" dirty="0" err="1" smtClean="0"/>
              <a:t>ticarcillin</a:t>
            </a:r>
            <a:r>
              <a:rPr lang="en-US" dirty="0" smtClean="0"/>
              <a:t> and </a:t>
            </a:r>
            <a:r>
              <a:rPr lang="en-US" dirty="0" err="1" smtClean="0"/>
              <a:t>piperacillin</a:t>
            </a:r>
            <a:endParaRPr lang="en-US" dirty="0" smtClean="0"/>
          </a:p>
          <a:p>
            <a:pPr lvl="1"/>
            <a:r>
              <a:rPr lang="en-US" dirty="0" smtClean="0"/>
              <a:t>Broad spectrum, against gram positive, gram negative and </a:t>
            </a:r>
            <a:r>
              <a:rPr lang="en-US" dirty="0" err="1" smtClean="0"/>
              <a:t>anerobes</a:t>
            </a:r>
            <a:endParaRPr lang="en-US" dirty="0" smtClean="0"/>
          </a:p>
          <a:p>
            <a:pPr lvl="1"/>
            <a:r>
              <a:rPr lang="en-US" dirty="0" smtClean="0"/>
              <a:t>Anti-</a:t>
            </a:r>
            <a:r>
              <a:rPr lang="en-US" dirty="0" err="1" smtClean="0"/>
              <a:t>pseudomonal</a:t>
            </a:r>
            <a:endParaRPr lang="en-US" dirty="0" smtClean="0"/>
          </a:p>
          <a:p>
            <a:r>
              <a:rPr lang="en-US" dirty="0" smtClean="0">
                <a:solidFill>
                  <a:srgbClr val="FF0000"/>
                </a:solidFill>
              </a:rPr>
              <a:t>NOTE: Broad spectrum does NOT equal better efficacy</a:t>
            </a:r>
          </a:p>
          <a:p>
            <a:pPr lvl="1"/>
            <a:r>
              <a:rPr lang="en-US" dirty="0" err="1" smtClean="0"/>
              <a:t>Eg</a:t>
            </a:r>
            <a:r>
              <a:rPr lang="en-US" dirty="0" smtClean="0"/>
              <a:t> MIC for </a:t>
            </a:r>
            <a:r>
              <a:rPr lang="en-US" dirty="0" err="1" smtClean="0"/>
              <a:t>Piperacillin</a:t>
            </a:r>
            <a:r>
              <a:rPr lang="en-US" dirty="0" smtClean="0"/>
              <a:t> &gt; penicillin G for S. </a:t>
            </a:r>
            <a:r>
              <a:rPr lang="en-US" dirty="0" err="1" smtClean="0"/>
              <a:t>pneumoniae</a:t>
            </a:r>
            <a:r>
              <a:rPr lang="en-US" dirty="0" smtClean="0"/>
              <a:t>, S. </a:t>
            </a:r>
            <a:r>
              <a:rPr lang="en-US" dirty="0" err="1" smtClean="0"/>
              <a:t>pyogenes</a:t>
            </a:r>
            <a:r>
              <a:rPr lang="en-US" dirty="0" smtClean="0"/>
              <a:t>, S. </a:t>
            </a:r>
            <a:r>
              <a:rPr lang="en-US" dirty="0" err="1" smtClean="0"/>
              <a:t>agelectiae</a:t>
            </a:r>
            <a:r>
              <a:rPr lang="en-US" dirty="0" smtClean="0"/>
              <a:t>, </a:t>
            </a:r>
            <a:r>
              <a:rPr lang="en-US" dirty="0" err="1" smtClean="0"/>
              <a:t>viridans</a:t>
            </a:r>
            <a:r>
              <a:rPr lang="en-US" dirty="0" smtClean="0"/>
              <a:t> group Strep</a:t>
            </a:r>
            <a:endParaRPr lang="en-US" dirty="0"/>
          </a:p>
        </p:txBody>
      </p:sp>
    </p:spTree>
    <p:extLst>
      <p:ext uri="{BB962C8B-B14F-4D97-AF65-F5344CB8AC3E}">
        <p14:creationId xmlns:p14="http://schemas.microsoft.com/office/powerpoint/2010/main" val="3725370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Note about S. </a:t>
            </a:r>
            <a:r>
              <a:rPr lang="en-US" dirty="0" err="1" smtClean="0"/>
              <a:t>aureus</a:t>
            </a:r>
            <a:endParaRPr lang="en-US" dirty="0"/>
          </a:p>
        </p:txBody>
      </p:sp>
      <p:sp>
        <p:nvSpPr>
          <p:cNvPr id="2" name="Content Placeholder 1"/>
          <p:cNvSpPr>
            <a:spLocks noGrp="1"/>
          </p:cNvSpPr>
          <p:nvPr>
            <p:ph idx="1"/>
          </p:nvPr>
        </p:nvSpPr>
        <p:spPr/>
        <p:txBody>
          <a:bodyPr>
            <a:normAutofit fontScale="62500" lnSpcReduction="20000"/>
          </a:bodyPr>
          <a:lstStyle/>
          <a:p>
            <a:r>
              <a:rPr lang="en-US" dirty="0" smtClean="0"/>
              <a:t>S. </a:t>
            </a:r>
            <a:r>
              <a:rPr lang="en-US" dirty="0" err="1" smtClean="0"/>
              <a:t>aureus</a:t>
            </a:r>
            <a:r>
              <a:rPr lang="en-US" dirty="0" smtClean="0"/>
              <a:t> is either beta-lactamase producing or non-producing. Only 5% of isolates are non-producing</a:t>
            </a:r>
          </a:p>
          <a:p>
            <a:r>
              <a:rPr lang="en-US" dirty="0" smtClean="0"/>
              <a:t>Non producing beta-lactamase isolates are highly susceptible to naturally </a:t>
            </a:r>
            <a:r>
              <a:rPr lang="en-US" dirty="0" err="1" smtClean="0"/>
              <a:t>occuring</a:t>
            </a:r>
            <a:r>
              <a:rPr lang="en-US" dirty="0" smtClean="0"/>
              <a:t> </a:t>
            </a:r>
            <a:r>
              <a:rPr lang="en-US" dirty="0" err="1" smtClean="0"/>
              <a:t>penicillins</a:t>
            </a:r>
            <a:r>
              <a:rPr lang="en-US" dirty="0" smtClean="0"/>
              <a:t> (once the culture result comes back, convert to these, as they have a very low MIC)</a:t>
            </a:r>
          </a:p>
          <a:p>
            <a:r>
              <a:rPr lang="en-US" dirty="0" smtClean="0"/>
              <a:t>Beta-lactamase producing can either be methicillin resistant or methicillin sensitive</a:t>
            </a:r>
          </a:p>
          <a:p>
            <a:r>
              <a:rPr lang="en-US" dirty="0" smtClean="0"/>
              <a:t>Methicillin sensitive (MSSA) are sensitive to beta-lactam resistant antibiotics</a:t>
            </a:r>
          </a:p>
          <a:p>
            <a:pPr lvl="1"/>
            <a:r>
              <a:rPr lang="en-US" dirty="0" err="1" smtClean="0"/>
              <a:t>Fluclox</a:t>
            </a:r>
            <a:r>
              <a:rPr lang="en-US" dirty="0" smtClean="0"/>
              <a:t>/ </a:t>
            </a:r>
            <a:r>
              <a:rPr lang="en-US" dirty="0" err="1" smtClean="0"/>
              <a:t>diclox</a:t>
            </a:r>
            <a:endParaRPr lang="en-US" dirty="0" smtClean="0"/>
          </a:p>
          <a:p>
            <a:pPr lvl="1"/>
            <a:r>
              <a:rPr lang="en-US" dirty="0" smtClean="0"/>
              <a:t>MSSA are also sensitive to </a:t>
            </a:r>
            <a:r>
              <a:rPr lang="en-US" dirty="0" err="1" smtClean="0"/>
              <a:t>cephalosporins</a:t>
            </a:r>
            <a:r>
              <a:rPr lang="en-US" dirty="0" smtClean="0"/>
              <a:t> (clinically same for each generation of cephalosporin)</a:t>
            </a:r>
          </a:p>
          <a:p>
            <a:pPr lvl="1"/>
            <a:r>
              <a:rPr lang="en-US" dirty="0" smtClean="0"/>
              <a:t>They are not sensitive to natural </a:t>
            </a:r>
            <a:r>
              <a:rPr lang="en-US" dirty="0" err="1" smtClean="0"/>
              <a:t>penicillins</a:t>
            </a:r>
            <a:r>
              <a:rPr lang="en-US" dirty="0" smtClean="0"/>
              <a:t>, </a:t>
            </a:r>
            <a:r>
              <a:rPr lang="en-US" dirty="0" err="1" smtClean="0"/>
              <a:t>carboxypenicillins</a:t>
            </a:r>
            <a:r>
              <a:rPr lang="en-US" dirty="0" smtClean="0"/>
              <a:t> or </a:t>
            </a:r>
            <a:r>
              <a:rPr lang="en-US" dirty="0" err="1" smtClean="0"/>
              <a:t>ureidopenicillins</a:t>
            </a:r>
            <a:endParaRPr lang="en-US" dirty="0" smtClean="0"/>
          </a:p>
          <a:p>
            <a:pPr lvl="2"/>
            <a:r>
              <a:rPr lang="en-US" dirty="0" smtClean="0"/>
              <a:t>You CAN USE semi-synthetic </a:t>
            </a:r>
            <a:r>
              <a:rPr lang="en-US" dirty="0" err="1" smtClean="0"/>
              <a:t>penicillins</a:t>
            </a:r>
            <a:r>
              <a:rPr lang="en-US" dirty="0" smtClean="0"/>
              <a:t> (</a:t>
            </a:r>
            <a:r>
              <a:rPr lang="en-US" dirty="0" err="1" smtClean="0"/>
              <a:t>Diclox</a:t>
            </a:r>
            <a:r>
              <a:rPr lang="en-US" dirty="0" smtClean="0"/>
              <a:t>/ </a:t>
            </a:r>
            <a:r>
              <a:rPr lang="en-US" dirty="0" err="1" smtClean="0"/>
              <a:t>fluclox</a:t>
            </a:r>
            <a:r>
              <a:rPr lang="en-US" dirty="0" smtClean="0"/>
              <a:t>)</a:t>
            </a:r>
          </a:p>
          <a:p>
            <a:r>
              <a:rPr lang="en-US" dirty="0" smtClean="0"/>
              <a:t>Methicillin resistant (MRSA) are resistant to all beta-lactam structured antibiotics</a:t>
            </a:r>
          </a:p>
          <a:p>
            <a:endParaRPr lang="en-US" dirty="0"/>
          </a:p>
        </p:txBody>
      </p:sp>
    </p:spTree>
    <p:extLst>
      <p:ext uri="{BB962C8B-B14F-4D97-AF65-F5344CB8AC3E}">
        <p14:creationId xmlns:p14="http://schemas.microsoft.com/office/powerpoint/2010/main" val="35081119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 </a:t>
            </a:r>
            <a:r>
              <a:rPr lang="en-US" dirty="0" err="1" smtClean="0"/>
              <a:t>Aureus</a:t>
            </a:r>
            <a:endParaRPr lang="en-US" dirty="0"/>
          </a:p>
        </p:txBody>
      </p:sp>
      <p:cxnSp>
        <p:nvCxnSpPr>
          <p:cNvPr id="5" name="Straight Arrow Connector 4"/>
          <p:cNvCxnSpPr>
            <a:stCxn id="3" idx="2"/>
          </p:cNvCxnSpPr>
          <p:nvPr/>
        </p:nvCxnSpPr>
        <p:spPr>
          <a:xfrm flipH="1">
            <a:off x="1314824" y="1591056"/>
            <a:ext cx="3257176" cy="12627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83882" y="2883648"/>
            <a:ext cx="3606125" cy="646331"/>
          </a:xfrm>
          <a:prstGeom prst="rect">
            <a:avLst/>
          </a:prstGeom>
          <a:noFill/>
        </p:spPr>
        <p:txBody>
          <a:bodyPr wrap="none" rtlCol="0">
            <a:spAutoFit/>
          </a:bodyPr>
          <a:lstStyle/>
          <a:p>
            <a:r>
              <a:rPr lang="en-US" dirty="0" smtClean="0"/>
              <a:t>5% Beta-lactamase non-producers</a:t>
            </a:r>
          </a:p>
          <a:p>
            <a:r>
              <a:rPr lang="en-US" dirty="0" smtClean="0"/>
              <a:t>- Use naturally occurring penicillin's</a:t>
            </a:r>
            <a:endParaRPr lang="en-US" dirty="0"/>
          </a:p>
        </p:txBody>
      </p:sp>
      <p:cxnSp>
        <p:nvCxnSpPr>
          <p:cNvPr id="9" name="Straight Arrow Connector 8"/>
          <p:cNvCxnSpPr>
            <a:stCxn id="3" idx="2"/>
          </p:cNvCxnSpPr>
          <p:nvPr/>
        </p:nvCxnSpPr>
        <p:spPr>
          <a:xfrm>
            <a:off x="4572000" y="1591056"/>
            <a:ext cx="0" cy="2682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3048004" y="4183532"/>
            <a:ext cx="3117072" cy="369332"/>
          </a:xfrm>
          <a:prstGeom prst="rect">
            <a:avLst/>
          </a:prstGeom>
          <a:noFill/>
        </p:spPr>
        <p:txBody>
          <a:bodyPr wrap="none" rtlCol="0">
            <a:spAutoFit/>
          </a:bodyPr>
          <a:lstStyle/>
          <a:p>
            <a:r>
              <a:rPr lang="en-US" dirty="0" smtClean="0"/>
              <a:t>95% beta-lactamase producers</a:t>
            </a:r>
            <a:endParaRPr lang="en-US" dirty="0"/>
          </a:p>
        </p:txBody>
      </p:sp>
      <p:cxnSp>
        <p:nvCxnSpPr>
          <p:cNvPr id="12" name="Straight Arrow Connector 11"/>
          <p:cNvCxnSpPr>
            <a:stCxn id="10" idx="2"/>
          </p:cNvCxnSpPr>
          <p:nvPr/>
        </p:nvCxnSpPr>
        <p:spPr>
          <a:xfrm flipH="1">
            <a:off x="2913529" y="4552864"/>
            <a:ext cx="1693011" cy="10949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628589" y="5717099"/>
            <a:ext cx="3334379" cy="646331"/>
          </a:xfrm>
          <a:prstGeom prst="rect">
            <a:avLst/>
          </a:prstGeom>
          <a:noFill/>
        </p:spPr>
        <p:txBody>
          <a:bodyPr wrap="none" rtlCol="0">
            <a:spAutoFit/>
          </a:bodyPr>
          <a:lstStyle/>
          <a:p>
            <a:r>
              <a:rPr lang="en-US" dirty="0" smtClean="0"/>
              <a:t>MSSA</a:t>
            </a:r>
          </a:p>
          <a:p>
            <a:r>
              <a:rPr lang="en-US" dirty="0" smtClean="0"/>
              <a:t>- </a:t>
            </a:r>
            <a:r>
              <a:rPr lang="en-US" dirty="0" err="1" smtClean="0"/>
              <a:t>diclox</a:t>
            </a:r>
            <a:r>
              <a:rPr lang="en-US" dirty="0" smtClean="0"/>
              <a:t>/ </a:t>
            </a:r>
            <a:r>
              <a:rPr lang="en-US" dirty="0" err="1" smtClean="0"/>
              <a:t>fluclox</a:t>
            </a:r>
            <a:r>
              <a:rPr lang="en-US" dirty="0" smtClean="0"/>
              <a:t> + </a:t>
            </a:r>
            <a:r>
              <a:rPr lang="en-US" dirty="0" err="1" smtClean="0"/>
              <a:t>cephalosporins</a:t>
            </a:r>
            <a:endParaRPr lang="en-US" dirty="0"/>
          </a:p>
        </p:txBody>
      </p:sp>
      <p:cxnSp>
        <p:nvCxnSpPr>
          <p:cNvPr id="15" name="Straight Arrow Connector 14"/>
          <p:cNvCxnSpPr>
            <a:stCxn id="10" idx="2"/>
          </p:cNvCxnSpPr>
          <p:nvPr/>
        </p:nvCxnSpPr>
        <p:spPr>
          <a:xfrm>
            <a:off x="4606540" y="4552864"/>
            <a:ext cx="2385931" cy="10949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580338" y="5717705"/>
            <a:ext cx="1573042" cy="646331"/>
          </a:xfrm>
          <a:prstGeom prst="rect">
            <a:avLst/>
          </a:prstGeom>
          <a:noFill/>
        </p:spPr>
        <p:txBody>
          <a:bodyPr wrap="none" rtlCol="0">
            <a:spAutoFit/>
          </a:bodyPr>
          <a:lstStyle/>
          <a:p>
            <a:r>
              <a:rPr lang="en-US" dirty="0" smtClean="0"/>
              <a:t>MRSA</a:t>
            </a:r>
          </a:p>
          <a:p>
            <a:r>
              <a:rPr lang="en-US" dirty="0" smtClean="0"/>
              <a:t>- No B-lactams</a:t>
            </a:r>
          </a:p>
        </p:txBody>
      </p:sp>
    </p:spTree>
    <p:extLst>
      <p:ext uri="{BB962C8B-B14F-4D97-AF65-F5344CB8AC3E}">
        <p14:creationId xmlns:p14="http://schemas.microsoft.com/office/powerpoint/2010/main" val="29307076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normAutofit fontScale="85000" lnSpcReduction="10000"/>
          </a:bodyPr>
          <a:lstStyle/>
          <a:p>
            <a:pPr marL="0" indent="0">
              <a:buNone/>
            </a:pPr>
            <a:r>
              <a:rPr lang="en-US" dirty="0" smtClean="0"/>
              <a:t>Your lab has just informed you that you are growing gram positive </a:t>
            </a:r>
            <a:r>
              <a:rPr lang="en-US" dirty="0" err="1" smtClean="0"/>
              <a:t>cocci</a:t>
            </a:r>
            <a:r>
              <a:rPr lang="en-US" dirty="0" smtClean="0"/>
              <a:t>. The </a:t>
            </a:r>
            <a:r>
              <a:rPr lang="en-US" dirty="0" err="1" smtClean="0"/>
              <a:t>cocci</a:t>
            </a:r>
            <a:r>
              <a:rPr lang="en-US" dirty="0" smtClean="0"/>
              <a:t> are catalase positive, coagulase positive. Testing for </a:t>
            </a:r>
            <a:r>
              <a:rPr lang="en-US" dirty="0" err="1" smtClean="0"/>
              <a:t>oxacillin</a:t>
            </a:r>
            <a:r>
              <a:rPr lang="en-US" dirty="0" smtClean="0"/>
              <a:t> (methicillin) shows that it is sensitive and produces beta-</a:t>
            </a:r>
            <a:r>
              <a:rPr lang="en-US" dirty="0" err="1" smtClean="0"/>
              <a:t>lactamse</a:t>
            </a:r>
            <a:r>
              <a:rPr lang="en-US" dirty="0" smtClean="0"/>
              <a:t>. What antibiotics would be beneficial</a:t>
            </a:r>
          </a:p>
          <a:p>
            <a:pPr marL="457200" indent="-457200">
              <a:buAutoNum type="alphaLcParenBoth"/>
            </a:pPr>
            <a:r>
              <a:rPr lang="en-US" dirty="0" err="1" smtClean="0"/>
              <a:t>Tazocin</a:t>
            </a:r>
            <a:r>
              <a:rPr lang="en-US" dirty="0" smtClean="0"/>
              <a:t> 4.5g TDS IV</a:t>
            </a:r>
          </a:p>
          <a:p>
            <a:pPr marL="457200" indent="-457200">
              <a:buAutoNum type="alphaLcParenBoth"/>
            </a:pPr>
            <a:r>
              <a:rPr lang="en-US" dirty="0" smtClean="0"/>
              <a:t>Ampicillin 1g QID IV</a:t>
            </a:r>
          </a:p>
          <a:p>
            <a:pPr marL="457200" indent="-457200">
              <a:buAutoNum type="alphaLcParenBoth"/>
            </a:pPr>
            <a:r>
              <a:rPr lang="en-US" dirty="0" smtClean="0">
                <a:solidFill>
                  <a:srgbClr val="FF0000"/>
                </a:solidFill>
              </a:rPr>
              <a:t>Cephalexin 500mg TDS PO</a:t>
            </a:r>
          </a:p>
          <a:p>
            <a:pPr marL="457200" indent="-457200">
              <a:buAutoNum type="alphaLcParenBoth"/>
            </a:pPr>
            <a:r>
              <a:rPr lang="en-US" dirty="0" err="1" smtClean="0">
                <a:solidFill>
                  <a:srgbClr val="FF0000"/>
                </a:solidFill>
              </a:rPr>
              <a:t>Ceftriaxione</a:t>
            </a:r>
            <a:r>
              <a:rPr lang="en-US" dirty="0" smtClean="0">
                <a:solidFill>
                  <a:srgbClr val="FF0000"/>
                </a:solidFill>
              </a:rPr>
              <a:t> 2g daily</a:t>
            </a:r>
          </a:p>
          <a:p>
            <a:pPr marL="457200" indent="-457200">
              <a:buAutoNum type="alphaLcParenBoth"/>
            </a:pPr>
            <a:r>
              <a:rPr lang="en-US" dirty="0" smtClean="0"/>
              <a:t>1.2g </a:t>
            </a:r>
            <a:r>
              <a:rPr lang="en-US" dirty="0" err="1" smtClean="0"/>
              <a:t>bezylpenicillin</a:t>
            </a:r>
            <a:endParaRPr lang="en-US" dirty="0" smtClean="0"/>
          </a:p>
          <a:p>
            <a:pPr marL="457200" indent="-457200">
              <a:buAutoNum type="alphaLcParenBoth"/>
            </a:pPr>
            <a:r>
              <a:rPr lang="en-US" dirty="0" err="1" smtClean="0">
                <a:solidFill>
                  <a:srgbClr val="FF0000"/>
                </a:solidFill>
              </a:rPr>
              <a:t>Dicloxacillin</a:t>
            </a:r>
            <a:r>
              <a:rPr lang="en-US" dirty="0" smtClean="0">
                <a:solidFill>
                  <a:srgbClr val="FF0000"/>
                </a:solidFill>
              </a:rPr>
              <a:t>, 500mg QID</a:t>
            </a:r>
          </a:p>
          <a:p>
            <a:pPr marL="457200" indent="-457200">
              <a:buAutoNum type="alphaLcParenBoth"/>
            </a:pPr>
            <a:endParaRPr lang="en-US" dirty="0"/>
          </a:p>
        </p:txBody>
      </p:sp>
    </p:spTree>
    <p:extLst>
      <p:ext uri="{BB962C8B-B14F-4D97-AF65-F5344CB8AC3E}">
        <p14:creationId xmlns:p14="http://schemas.microsoft.com/office/powerpoint/2010/main" val="3222572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 note on </a:t>
            </a:r>
            <a:r>
              <a:rPr lang="en-US" dirty="0" err="1" smtClean="0"/>
              <a:t>pharmocokinetics</a:t>
            </a:r>
            <a:r>
              <a:rPr lang="en-US" dirty="0" smtClean="0"/>
              <a:t> and pharmacodynamics</a:t>
            </a:r>
            <a:endParaRPr lang="en-US" dirty="0"/>
          </a:p>
        </p:txBody>
      </p:sp>
      <p:sp>
        <p:nvSpPr>
          <p:cNvPr id="2" name="Content Placeholder 1"/>
          <p:cNvSpPr>
            <a:spLocks noGrp="1"/>
          </p:cNvSpPr>
          <p:nvPr>
            <p:ph idx="1"/>
          </p:nvPr>
        </p:nvSpPr>
        <p:spPr/>
        <p:txBody>
          <a:bodyPr>
            <a:normAutofit fontScale="62500" lnSpcReduction="20000"/>
          </a:bodyPr>
          <a:lstStyle/>
          <a:p>
            <a:r>
              <a:rPr lang="en-US" dirty="0" err="1" smtClean="0"/>
              <a:t>Penicillins</a:t>
            </a:r>
            <a:r>
              <a:rPr lang="en-US" dirty="0" smtClean="0"/>
              <a:t> differ markedly in oral absorption. </a:t>
            </a:r>
          </a:p>
          <a:p>
            <a:r>
              <a:rPr lang="en-US" dirty="0" smtClean="0"/>
              <a:t>Many are acid labile</a:t>
            </a:r>
          </a:p>
          <a:p>
            <a:pPr lvl="1"/>
            <a:r>
              <a:rPr lang="en-US" dirty="0" smtClean="0"/>
              <a:t>Penicillin G</a:t>
            </a:r>
          </a:p>
          <a:p>
            <a:pPr lvl="1"/>
            <a:r>
              <a:rPr lang="en-US" dirty="0" err="1" smtClean="0"/>
              <a:t>Piperacillin</a:t>
            </a:r>
            <a:endParaRPr lang="en-US" dirty="0" smtClean="0"/>
          </a:p>
          <a:p>
            <a:pPr lvl="1"/>
            <a:r>
              <a:rPr lang="en-US" dirty="0" err="1" smtClean="0"/>
              <a:t>Ticarcillin</a:t>
            </a:r>
            <a:endParaRPr lang="en-US" dirty="0" smtClean="0"/>
          </a:p>
          <a:p>
            <a:r>
              <a:rPr lang="en-US" dirty="0" err="1" smtClean="0"/>
              <a:t>Penicillins</a:t>
            </a:r>
            <a:r>
              <a:rPr lang="en-US" dirty="0" smtClean="0"/>
              <a:t> are mostly excreted unchanged, rapidly. They are actively secreted by renal tubular cells, hence the addition of </a:t>
            </a:r>
            <a:r>
              <a:rPr lang="en-US" dirty="0" err="1" smtClean="0"/>
              <a:t>probenecid</a:t>
            </a:r>
            <a:r>
              <a:rPr lang="en-US" dirty="0" smtClean="0"/>
              <a:t> which blocks tubular secretion of organic anions prolongs half life</a:t>
            </a:r>
          </a:p>
          <a:p>
            <a:r>
              <a:rPr lang="en-US" dirty="0" smtClean="0"/>
              <a:t>Renal excretion of all </a:t>
            </a:r>
            <a:r>
              <a:rPr lang="en-US" dirty="0" err="1" smtClean="0"/>
              <a:t>penicillins</a:t>
            </a:r>
            <a:r>
              <a:rPr lang="en-US" dirty="0" smtClean="0"/>
              <a:t> is markedly less in new-</a:t>
            </a:r>
            <a:r>
              <a:rPr lang="en-US" dirty="0" err="1" smtClean="0"/>
              <a:t>borns</a:t>
            </a:r>
            <a:r>
              <a:rPr lang="en-US" dirty="0" smtClean="0"/>
              <a:t> because of immature tubular function</a:t>
            </a:r>
          </a:p>
          <a:p>
            <a:r>
              <a:rPr lang="en-US" dirty="0" err="1" smtClean="0"/>
              <a:t>Penicillins</a:t>
            </a:r>
            <a:r>
              <a:rPr lang="en-US" dirty="0" smtClean="0"/>
              <a:t> are well distributed to most tissue. The levels of </a:t>
            </a:r>
            <a:r>
              <a:rPr lang="en-US" dirty="0" err="1" smtClean="0"/>
              <a:t>penicillins</a:t>
            </a:r>
            <a:r>
              <a:rPr lang="en-US" dirty="0" smtClean="0"/>
              <a:t> in abscesses are sufficient in presence of inflammation, but distribution to brain, CSF is nil in absence of inflammation</a:t>
            </a:r>
          </a:p>
          <a:p>
            <a:r>
              <a:rPr lang="en-US" dirty="0" smtClean="0"/>
              <a:t>These drugs are AUC dependent kill, as opposed to concentration dependent kill (aminoglycosides)</a:t>
            </a:r>
            <a:endParaRPr lang="en-US" dirty="0"/>
          </a:p>
        </p:txBody>
      </p:sp>
    </p:spTree>
    <p:extLst>
      <p:ext uri="{BB962C8B-B14F-4D97-AF65-F5344CB8AC3E}">
        <p14:creationId xmlns:p14="http://schemas.microsoft.com/office/powerpoint/2010/main" val="1478142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MRSA</a:t>
            </a:r>
            <a:endParaRPr lang="en-US" dirty="0"/>
          </a:p>
        </p:txBody>
      </p:sp>
      <p:sp>
        <p:nvSpPr>
          <p:cNvPr id="2" name="Content Placeholder 1"/>
          <p:cNvSpPr>
            <a:spLocks noGrp="1"/>
          </p:cNvSpPr>
          <p:nvPr>
            <p:ph idx="1"/>
          </p:nvPr>
        </p:nvSpPr>
        <p:spPr/>
        <p:txBody>
          <a:bodyPr>
            <a:normAutofit fontScale="92500"/>
          </a:bodyPr>
          <a:lstStyle/>
          <a:p>
            <a:r>
              <a:rPr lang="en-US" dirty="0" smtClean="0"/>
              <a:t>Acquired a new penicillin binding protein</a:t>
            </a:r>
          </a:p>
          <a:p>
            <a:pPr lvl="1"/>
            <a:r>
              <a:rPr lang="en-US" dirty="0" smtClean="0"/>
              <a:t>There are no beta-lactam antibiotics that can kill it</a:t>
            </a:r>
          </a:p>
          <a:p>
            <a:pPr lvl="1"/>
            <a:r>
              <a:rPr lang="en-US" dirty="0" smtClean="0"/>
              <a:t>Requires other use</a:t>
            </a:r>
          </a:p>
          <a:p>
            <a:r>
              <a:rPr lang="en-US" dirty="0" smtClean="0"/>
              <a:t>Differentiated again into multi-resistant and non-multi-resistant</a:t>
            </a:r>
          </a:p>
          <a:p>
            <a:pPr lvl="1"/>
            <a:r>
              <a:rPr lang="en-US" dirty="0" smtClean="0"/>
              <a:t>Non multi-resistant is often community acquired</a:t>
            </a:r>
          </a:p>
          <a:p>
            <a:pPr lvl="2"/>
            <a:r>
              <a:rPr lang="en-US" dirty="0" smtClean="0"/>
              <a:t>Treat with clindamycin, co-</a:t>
            </a:r>
            <a:r>
              <a:rPr lang="en-US" dirty="0" err="1" smtClean="0"/>
              <a:t>trimoxazole</a:t>
            </a:r>
            <a:r>
              <a:rPr lang="en-US" dirty="0" smtClean="0"/>
              <a:t> and </a:t>
            </a:r>
            <a:r>
              <a:rPr lang="en-US" dirty="0" err="1" smtClean="0"/>
              <a:t>tetracyclines</a:t>
            </a:r>
            <a:endParaRPr lang="en-US" dirty="0" smtClean="0"/>
          </a:p>
          <a:p>
            <a:pPr lvl="1"/>
            <a:r>
              <a:rPr lang="en-US" dirty="0" smtClean="0"/>
              <a:t>For multi-resistant strains from hospital</a:t>
            </a:r>
          </a:p>
          <a:p>
            <a:pPr lvl="2"/>
            <a:r>
              <a:rPr lang="en-US" dirty="0" smtClean="0"/>
              <a:t>Treat with </a:t>
            </a:r>
            <a:r>
              <a:rPr lang="en-US" dirty="0" err="1" smtClean="0"/>
              <a:t>vancomycin</a:t>
            </a:r>
            <a:r>
              <a:rPr lang="en-US" dirty="0" smtClean="0"/>
              <a:t>, </a:t>
            </a:r>
            <a:r>
              <a:rPr lang="en-US" dirty="0" err="1" smtClean="0"/>
              <a:t>fusidic</a:t>
            </a:r>
            <a:r>
              <a:rPr lang="en-US" dirty="0" smtClean="0"/>
              <a:t> acid and rifampicin</a:t>
            </a:r>
            <a:endParaRPr lang="en-US" dirty="0"/>
          </a:p>
        </p:txBody>
      </p:sp>
    </p:spTree>
    <p:extLst>
      <p:ext uri="{BB962C8B-B14F-4D97-AF65-F5344CB8AC3E}">
        <p14:creationId xmlns:p14="http://schemas.microsoft.com/office/powerpoint/2010/main" val="39694046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Continued</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You decide to continue with your treatment. For the acute kidney injury you (a) get a renal US and obtain urine Protein/ creatinine and active urinary sediment samples. You also give this patient some IV fluid therapy, aggressively initially. You put in an IDC to monitor fluid input/ output accurately</a:t>
            </a:r>
          </a:p>
          <a:p>
            <a:r>
              <a:rPr lang="en-US" dirty="0" smtClean="0"/>
              <a:t>For her </a:t>
            </a:r>
            <a:r>
              <a:rPr lang="en-US" dirty="0" err="1" smtClean="0"/>
              <a:t>hyperglycaemia</a:t>
            </a:r>
            <a:r>
              <a:rPr lang="en-US" dirty="0" smtClean="0"/>
              <a:t>, you decide to aim for BGL &lt;10, and put in an insulin sliding scale. You aim to have the endocrine team review her requirements later on</a:t>
            </a:r>
          </a:p>
          <a:p>
            <a:r>
              <a:rPr lang="en-US" dirty="0" smtClean="0"/>
              <a:t>For her skin infection, you decide to initiate IV antibiotic therapy</a:t>
            </a:r>
          </a:p>
          <a:p>
            <a:r>
              <a:rPr lang="en-US" dirty="0" smtClean="0"/>
              <a:t>For her general health, she requires hospital admission</a:t>
            </a:r>
            <a:endParaRPr lang="en-US" dirty="0"/>
          </a:p>
        </p:txBody>
      </p:sp>
    </p:spTree>
    <p:extLst>
      <p:ext uri="{BB962C8B-B14F-4D97-AF65-F5344CB8AC3E}">
        <p14:creationId xmlns:p14="http://schemas.microsoft.com/office/powerpoint/2010/main" val="1056357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Continued</a:t>
            </a:r>
            <a:endParaRPr lang="en-US" dirty="0"/>
          </a:p>
        </p:txBody>
      </p:sp>
      <p:sp>
        <p:nvSpPr>
          <p:cNvPr id="2" name="Content Placeholder 1"/>
          <p:cNvSpPr>
            <a:spLocks noGrp="1"/>
          </p:cNvSpPr>
          <p:nvPr>
            <p:ph idx="1"/>
          </p:nvPr>
        </p:nvSpPr>
        <p:spPr/>
        <p:txBody>
          <a:bodyPr/>
          <a:lstStyle/>
          <a:p>
            <a:r>
              <a:rPr lang="en-US" dirty="0" smtClean="0"/>
              <a:t>She has cellulitis. Given the rapidity of her symptoms, you suspect S. </a:t>
            </a:r>
            <a:r>
              <a:rPr lang="en-US" dirty="0" err="1" smtClean="0"/>
              <a:t>pyogenes</a:t>
            </a:r>
            <a:r>
              <a:rPr lang="en-US" dirty="0" smtClean="0"/>
              <a:t>. You look at the </a:t>
            </a:r>
            <a:r>
              <a:rPr lang="en-US" dirty="0" err="1" smtClean="0"/>
              <a:t>therepeutic</a:t>
            </a:r>
            <a:r>
              <a:rPr lang="en-US" dirty="0" smtClean="0"/>
              <a:t> guidelines…</a:t>
            </a:r>
            <a:endParaRPr lang="en-US" dirty="0"/>
          </a:p>
        </p:txBody>
      </p:sp>
    </p:spTree>
    <p:extLst>
      <p:ext uri="{BB962C8B-B14F-4D97-AF65-F5344CB8AC3E}">
        <p14:creationId xmlns:p14="http://schemas.microsoft.com/office/powerpoint/2010/main" val="28549320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98824" y="1358490"/>
            <a:ext cx="8591176" cy="3782945"/>
          </a:xfrm>
          <a:prstGeom prst="rect">
            <a:avLst/>
          </a:prstGeom>
        </p:spPr>
      </p:pic>
    </p:spTree>
    <p:extLst>
      <p:ext uri="{BB962C8B-B14F-4D97-AF65-F5344CB8AC3E}">
        <p14:creationId xmlns:p14="http://schemas.microsoft.com/office/powerpoint/2010/main" val="1234678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1</a:t>
            </a:r>
            <a:endParaRPr lang="en-US" dirty="0"/>
          </a:p>
        </p:txBody>
      </p:sp>
      <p:sp>
        <p:nvSpPr>
          <p:cNvPr id="2" name="Content Placeholder 1"/>
          <p:cNvSpPr>
            <a:spLocks noGrp="1"/>
          </p:cNvSpPr>
          <p:nvPr>
            <p:ph idx="1"/>
          </p:nvPr>
        </p:nvSpPr>
        <p:spPr/>
        <p:txBody>
          <a:bodyPr>
            <a:normAutofit fontScale="77500" lnSpcReduction="20000"/>
          </a:bodyPr>
          <a:lstStyle/>
          <a:p>
            <a:pPr marL="0" indent="0">
              <a:buNone/>
            </a:pPr>
            <a:r>
              <a:rPr lang="en-US" dirty="0" err="1" smtClean="0"/>
              <a:t>Mrs</a:t>
            </a:r>
            <a:r>
              <a:rPr lang="en-US" dirty="0" smtClean="0"/>
              <a:t> Jones is a 68yo female with poorly controlled type 2 diabetes who is seen in the emergency department. You, the intern covering the night shift, takes a look at her triage notes. Your senior consultant tells you that she should be a straight forward case and you should be able to just send her home. </a:t>
            </a:r>
          </a:p>
          <a:p>
            <a:pPr marL="0" indent="0">
              <a:buNone/>
            </a:pPr>
            <a:endParaRPr lang="en-US" dirty="0"/>
          </a:p>
          <a:p>
            <a:pPr marL="0" indent="0">
              <a:buNone/>
            </a:pPr>
            <a:r>
              <a:rPr lang="en-US" dirty="0" smtClean="0"/>
              <a:t>The triage notes read:</a:t>
            </a:r>
          </a:p>
          <a:p>
            <a:pPr marL="0" indent="0">
              <a:buNone/>
            </a:pPr>
            <a:endParaRPr lang="en-US" dirty="0"/>
          </a:p>
          <a:p>
            <a:pPr marL="0" indent="0">
              <a:buNone/>
            </a:pPr>
            <a:r>
              <a:rPr lang="en-US" dirty="0" smtClean="0"/>
              <a:t>JA, 68yo F presents with sudden onset fevers, chills, nausea and rash on left leg. Stubbed her toe 3 days ago on the left foot. </a:t>
            </a:r>
            <a:r>
              <a:rPr lang="en-US" dirty="0" err="1" smtClean="0"/>
              <a:t>Obs</a:t>
            </a:r>
            <a:r>
              <a:rPr lang="en-US" dirty="0" smtClean="0"/>
              <a:t>: RR 18, T 38.3, Pulse 68, SaO2 99%, BP 135/85</a:t>
            </a:r>
            <a:endParaRPr lang="en-US" dirty="0"/>
          </a:p>
        </p:txBody>
      </p:sp>
    </p:spTree>
    <p:extLst>
      <p:ext uri="{BB962C8B-B14F-4D97-AF65-F5344CB8AC3E}">
        <p14:creationId xmlns:p14="http://schemas.microsoft.com/office/powerpoint/2010/main" val="3067252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lstStyle/>
          <a:p>
            <a:r>
              <a:rPr lang="en-US" dirty="0" smtClean="0"/>
              <a:t>What is the percentage of people, who have an allergic reaction to penicillin, that are also sensitive to other beta-lactams?</a:t>
            </a:r>
            <a:endParaRPr lang="en-US" dirty="0"/>
          </a:p>
        </p:txBody>
      </p:sp>
    </p:spTree>
    <p:extLst>
      <p:ext uri="{BB962C8B-B14F-4D97-AF65-F5344CB8AC3E}">
        <p14:creationId xmlns:p14="http://schemas.microsoft.com/office/powerpoint/2010/main" val="14363191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progresses</a:t>
            </a:r>
            <a:endParaRPr lang="en-US" dirty="0"/>
          </a:p>
        </p:txBody>
      </p:sp>
      <p:sp>
        <p:nvSpPr>
          <p:cNvPr id="2" name="Content Placeholder 1"/>
          <p:cNvSpPr>
            <a:spLocks noGrp="1"/>
          </p:cNvSpPr>
          <p:nvPr>
            <p:ph idx="1"/>
          </p:nvPr>
        </p:nvSpPr>
        <p:spPr/>
        <p:txBody>
          <a:bodyPr>
            <a:normAutofit fontScale="85000" lnSpcReduction="20000"/>
          </a:bodyPr>
          <a:lstStyle/>
          <a:p>
            <a:pPr marL="0" indent="0">
              <a:buNone/>
            </a:pPr>
            <a:r>
              <a:rPr lang="en-US" dirty="0" smtClean="0"/>
              <a:t>You are sitting down pondering your optimal antibiotic choice. IT is about 30 minutes to handover and the thought of a kangaroo steak looms in the background. The nurse looking after your patient calls you in. Doc, this patient is sea-gulling, blood pressure is quite low and she is tachycardic. She </a:t>
            </a:r>
            <a:r>
              <a:rPr lang="en-US" dirty="0" err="1" smtClean="0"/>
              <a:t>hasn</a:t>
            </a:r>
            <a:r>
              <a:rPr lang="fr-FR" dirty="0" smtClean="0"/>
              <a:t>’</a:t>
            </a:r>
            <a:r>
              <a:rPr lang="en-US" dirty="0" smtClean="0"/>
              <a:t>t made any urine in the last 4 hours. I have taken the liberty of doing a blood gas </a:t>
            </a:r>
            <a:r>
              <a:rPr lang="en-US" dirty="0" err="1" smtClean="0"/>
              <a:t>aswell</a:t>
            </a:r>
            <a:r>
              <a:rPr lang="en-US" dirty="0" smtClean="0"/>
              <a:t>. She seems a bit drowsy. I know that you have told me to give the fluids and both bags have now finished, but her blood pressure is still quite low. I am worried about this patient. Please come and see her immediately</a:t>
            </a:r>
            <a:endParaRPr lang="en-US" dirty="0"/>
          </a:p>
        </p:txBody>
      </p:sp>
    </p:spTree>
    <p:extLst>
      <p:ext uri="{BB962C8B-B14F-4D97-AF65-F5344CB8AC3E}">
        <p14:creationId xmlns:p14="http://schemas.microsoft.com/office/powerpoint/2010/main" val="1422300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a:t>
            </a:r>
            <a:endParaRPr lang="en-US" dirty="0"/>
          </a:p>
        </p:txBody>
      </p:sp>
      <p:sp>
        <p:nvSpPr>
          <p:cNvPr id="2" name="Content Placeholder 1"/>
          <p:cNvSpPr>
            <a:spLocks noGrp="1"/>
          </p:cNvSpPr>
          <p:nvPr>
            <p:ph idx="1"/>
          </p:nvPr>
        </p:nvSpPr>
        <p:spPr/>
        <p:txBody>
          <a:bodyPr/>
          <a:lstStyle/>
          <a:p>
            <a:pPr marL="457200" indent="-457200">
              <a:buAutoNum type="alphaLcParenBoth"/>
            </a:pPr>
            <a:r>
              <a:rPr lang="en-US" dirty="0" smtClean="0"/>
              <a:t>Is this patient sick?</a:t>
            </a:r>
          </a:p>
          <a:p>
            <a:pPr marL="457200" indent="-457200">
              <a:buAutoNum type="alphaLcParenBoth"/>
            </a:pPr>
            <a:r>
              <a:rPr lang="en-US" dirty="0" smtClean="0"/>
              <a:t>What are the critical elements of her history that makes her sick?</a:t>
            </a:r>
          </a:p>
          <a:p>
            <a:pPr marL="457200" indent="-457200">
              <a:buAutoNum type="alphaLcParenBoth"/>
            </a:pPr>
            <a:r>
              <a:rPr lang="en-US" dirty="0" smtClean="0"/>
              <a:t>Do you have any idea of what is happening?</a:t>
            </a:r>
          </a:p>
          <a:p>
            <a:pPr marL="457200" indent="-457200">
              <a:buAutoNum type="alphaLcParenBoth"/>
            </a:pPr>
            <a:endParaRPr lang="en-US" dirty="0" smtClean="0"/>
          </a:p>
        </p:txBody>
      </p:sp>
    </p:spTree>
    <p:extLst>
      <p:ext uri="{BB962C8B-B14F-4D97-AF65-F5344CB8AC3E}">
        <p14:creationId xmlns:p14="http://schemas.microsoft.com/office/powerpoint/2010/main" val="36361176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Blood Gas</a:t>
            </a:r>
            <a:endParaRPr lang="en-US" dirty="0"/>
          </a:p>
        </p:txBody>
      </p:sp>
      <p:sp>
        <p:nvSpPr>
          <p:cNvPr id="2" name="Content Placeholder 1"/>
          <p:cNvSpPr>
            <a:spLocks noGrp="1"/>
          </p:cNvSpPr>
          <p:nvPr>
            <p:ph idx="1"/>
          </p:nvPr>
        </p:nvSpPr>
        <p:spPr/>
        <p:txBody>
          <a:bodyPr/>
          <a:lstStyle/>
          <a:p>
            <a:pPr marL="0" indent="0">
              <a:buNone/>
            </a:pPr>
            <a:r>
              <a:rPr lang="en-US" dirty="0" smtClean="0"/>
              <a:t>pH 7.23 (7.35 – 7.45)</a:t>
            </a:r>
          </a:p>
          <a:p>
            <a:pPr marL="0" indent="0">
              <a:buNone/>
            </a:pPr>
            <a:r>
              <a:rPr lang="en-US" dirty="0" smtClean="0"/>
              <a:t>pCO2 40 (35 – 45)</a:t>
            </a:r>
          </a:p>
          <a:p>
            <a:pPr marL="0" indent="0">
              <a:buNone/>
            </a:pPr>
            <a:r>
              <a:rPr lang="en-US" dirty="0" smtClean="0"/>
              <a:t>pO2 90 (60 – 100)</a:t>
            </a:r>
          </a:p>
          <a:p>
            <a:pPr marL="0" indent="0">
              <a:buNone/>
            </a:pPr>
            <a:r>
              <a:rPr lang="en-US" dirty="0" smtClean="0"/>
              <a:t>HCo3 12 (10)</a:t>
            </a:r>
          </a:p>
          <a:p>
            <a:pPr marL="0" indent="0">
              <a:buNone/>
            </a:pPr>
            <a:r>
              <a:rPr lang="en-US" dirty="0" smtClean="0"/>
              <a:t>BE -8.6 (-3, +3)</a:t>
            </a:r>
          </a:p>
          <a:p>
            <a:pPr marL="0" indent="0">
              <a:buNone/>
            </a:pPr>
            <a:r>
              <a:rPr lang="en-US" dirty="0" smtClean="0"/>
              <a:t>Lactate 6.8</a:t>
            </a:r>
          </a:p>
          <a:p>
            <a:pPr marL="0" indent="0">
              <a:buNone/>
            </a:pPr>
            <a:endParaRPr lang="en-US" dirty="0"/>
          </a:p>
        </p:txBody>
      </p:sp>
    </p:spTree>
    <p:extLst>
      <p:ext uri="{BB962C8B-B14F-4D97-AF65-F5344CB8AC3E}">
        <p14:creationId xmlns:p14="http://schemas.microsoft.com/office/powerpoint/2010/main" val="11653998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Sepsis, SIRS, Severe Sepsis and Septic shock </a:t>
            </a:r>
            <a:endParaRPr lang="en-US" dirty="0"/>
          </a:p>
        </p:txBody>
      </p:sp>
      <p:sp>
        <p:nvSpPr>
          <p:cNvPr id="2" name="Content Placeholder 1"/>
          <p:cNvSpPr>
            <a:spLocks noGrp="1"/>
          </p:cNvSpPr>
          <p:nvPr>
            <p:ph idx="1"/>
          </p:nvPr>
        </p:nvSpPr>
        <p:spPr/>
        <p:txBody>
          <a:bodyPr>
            <a:normAutofit fontScale="70000" lnSpcReduction="20000"/>
          </a:bodyPr>
          <a:lstStyle/>
          <a:p>
            <a:pPr marL="0" indent="0">
              <a:buNone/>
            </a:pPr>
            <a:r>
              <a:rPr lang="en-US" i="1" dirty="0" smtClean="0"/>
              <a:t>It is not the fall that kills you, it is the landing…</a:t>
            </a:r>
          </a:p>
          <a:p>
            <a:pPr marL="0" indent="0">
              <a:buNone/>
            </a:pPr>
            <a:endParaRPr lang="en-US" i="1" dirty="0"/>
          </a:p>
          <a:p>
            <a:pPr marL="0" indent="0">
              <a:buNone/>
            </a:pPr>
            <a:r>
              <a:rPr lang="en-US" dirty="0" smtClean="0"/>
              <a:t>SIRS (systemic inflammatory response syndrome)</a:t>
            </a:r>
          </a:p>
          <a:p>
            <a:pPr marL="457200" indent="-457200">
              <a:buFont typeface="+mj-lt"/>
              <a:buAutoNum type="arabicPeriod"/>
            </a:pPr>
            <a:r>
              <a:rPr lang="en-US" dirty="0" smtClean="0"/>
              <a:t>Temp &gt;38 or &lt;36</a:t>
            </a:r>
          </a:p>
          <a:p>
            <a:pPr marL="457200" indent="-457200">
              <a:buFont typeface="+mj-lt"/>
              <a:buAutoNum type="arabicPeriod"/>
            </a:pPr>
            <a:r>
              <a:rPr lang="en-US" dirty="0" smtClean="0"/>
              <a:t>HR &gt;90</a:t>
            </a:r>
          </a:p>
          <a:p>
            <a:pPr marL="457200" indent="-457200">
              <a:buFont typeface="+mj-lt"/>
              <a:buAutoNum type="arabicPeriod"/>
            </a:pPr>
            <a:r>
              <a:rPr lang="en-US" dirty="0" smtClean="0"/>
              <a:t>RR &gt; or PCO2 &lt;32</a:t>
            </a:r>
          </a:p>
          <a:p>
            <a:pPr marL="457200" indent="-457200">
              <a:buFont typeface="+mj-lt"/>
              <a:buAutoNum type="arabicPeriod"/>
            </a:pPr>
            <a:r>
              <a:rPr lang="en-US" dirty="0" smtClean="0"/>
              <a:t>WCC &gt;12,000or leukopenia (&lt;4000)</a:t>
            </a:r>
          </a:p>
          <a:p>
            <a:pPr marL="0" indent="0">
              <a:buNone/>
            </a:pPr>
            <a:endParaRPr lang="en-US" dirty="0" smtClean="0"/>
          </a:p>
          <a:p>
            <a:pPr marL="0" indent="0">
              <a:buNone/>
            </a:pPr>
            <a:r>
              <a:rPr lang="en-US" dirty="0" smtClean="0"/>
              <a:t>Sepsis = SIRS + infection</a:t>
            </a:r>
          </a:p>
          <a:p>
            <a:pPr marL="0" indent="0">
              <a:buNone/>
            </a:pPr>
            <a:r>
              <a:rPr lang="en-US" dirty="0" smtClean="0"/>
              <a:t>Severe sepsis = Sepsis + evidence of end-organ dysfunction</a:t>
            </a:r>
          </a:p>
          <a:p>
            <a:pPr marL="0" indent="0">
              <a:buNone/>
            </a:pPr>
            <a:r>
              <a:rPr lang="en-US" dirty="0" smtClean="0"/>
              <a:t>Septic shock = severe sepsis with hypotension/ </a:t>
            </a:r>
            <a:r>
              <a:rPr lang="en-US" dirty="0" err="1" smtClean="0"/>
              <a:t>hyperlactatemia</a:t>
            </a:r>
            <a:r>
              <a:rPr lang="en-US" dirty="0" smtClean="0"/>
              <a:t> not responding to adequate fluid resuscitation</a:t>
            </a:r>
            <a:endParaRPr lang="en-US" dirty="0"/>
          </a:p>
        </p:txBody>
      </p:sp>
    </p:spTree>
    <p:extLst>
      <p:ext uri="{BB962C8B-B14F-4D97-AF65-F5344CB8AC3E}">
        <p14:creationId xmlns:p14="http://schemas.microsoft.com/office/powerpoint/2010/main" val="5716279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634" y="0"/>
            <a:ext cx="9168634" cy="6839624"/>
          </a:xfrm>
          <a:prstGeom prst="rect">
            <a:avLst/>
          </a:prstGeom>
        </p:spPr>
      </p:pic>
    </p:spTree>
    <p:extLst>
      <p:ext uri="{BB962C8B-B14F-4D97-AF65-F5344CB8AC3E}">
        <p14:creationId xmlns:p14="http://schemas.microsoft.com/office/powerpoint/2010/main" val="3034856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Multi-organ dysfunction syndrome	(MODS)</a:t>
            </a:r>
            <a:endParaRPr lang="en-US" dirty="0"/>
          </a:p>
        </p:txBody>
      </p:sp>
      <p:sp>
        <p:nvSpPr>
          <p:cNvPr id="2" name="Content Placeholder 1"/>
          <p:cNvSpPr>
            <a:spLocks noGrp="1"/>
          </p:cNvSpPr>
          <p:nvPr>
            <p:ph idx="1"/>
          </p:nvPr>
        </p:nvSpPr>
        <p:spPr/>
        <p:txBody>
          <a:bodyPr/>
          <a:lstStyle/>
          <a:p>
            <a:r>
              <a:rPr lang="en-US" dirty="0" smtClean="0"/>
              <a:t>Two or more organ systems fail sequentially or at same time in patient with severe sepsis</a:t>
            </a:r>
          </a:p>
          <a:p>
            <a:r>
              <a:rPr lang="en-US" dirty="0" smtClean="0"/>
              <a:t>Pathophysiology is complex</a:t>
            </a:r>
          </a:p>
          <a:p>
            <a:pPr lvl="1"/>
            <a:r>
              <a:rPr lang="en-US" dirty="0" err="1" smtClean="0"/>
              <a:t>Cytopathic</a:t>
            </a:r>
            <a:r>
              <a:rPr lang="en-US" dirty="0" smtClean="0"/>
              <a:t> hypoxia (cannot </a:t>
            </a:r>
            <a:r>
              <a:rPr lang="en-US" dirty="0" err="1" smtClean="0"/>
              <a:t>utilise</a:t>
            </a:r>
            <a:r>
              <a:rPr lang="en-US" dirty="0" smtClean="0"/>
              <a:t> oxygen)</a:t>
            </a:r>
          </a:p>
          <a:p>
            <a:pPr lvl="1"/>
            <a:r>
              <a:rPr lang="en-US" dirty="0" smtClean="0"/>
              <a:t>Take-over of anti-inflammatory response with T/ B cell apoptosis</a:t>
            </a:r>
          </a:p>
          <a:p>
            <a:pPr lvl="1"/>
            <a:r>
              <a:rPr lang="en-US" dirty="0" smtClean="0"/>
              <a:t>Microvascular thrombosis</a:t>
            </a:r>
          </a:p>
          <a:p>
            <a:pPr lvl="1"/>
            <a:r>
              <a:rPr lang="en-US" dirty="0" smtClean="0"/>
              <a:t>DIC</a:t>
            </a:r>
          </a:p>
        </p:txBody>
      </p:sp>
    </p:spTree>
    <p:extLst>
      <p:ext uri="{BB962C8B-B14F-4D97-AF65-F5344CB8AC3E}">
        <p14:creationId xmlns:p14="http://schemas.microsoft.com/office/powerpoint/2010/main" val="2111176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Name some physiological markers of MODS?</a:t>
            </a:r>
            <a:endParaRPr lang="en-US" dirty="0"/>
          </a:p>
        </p:txBody>
      </p:sp>
      <p:sp>
        <p:nvSpPr>
          <p:cNvPr id="2" name="Content Placeholder 1"/>
          <p:cNvSpPr>
            <a:spLocks noGrp="1"/>
          </p:cNvSpPr>
          <p:nvPr>
            <p:ph idx="1"/>
          </p:nvPr>
        </p:nvSpPr>
        <p:spPr/>
        <p:txBody>
          <a:bodyPr/>
          <a:lstStyle/>
          <a:p>
            <a:r>
              <a:rPr lang="en-US" dirty="0" smtClean="0"/>
              <a:t>Lung? </a:t>
            </a:r>
          </a:p>
          <a:p>
            <a:r>
              <a:rPr lang="en-US" dirty="0" smtClean="0"/>
              <a:t>Liver?</a:t>
            </a:r>
          </a:p>
          <a:p>
            <a:r>
              <a:rPr lang="en-US" dirty="0" smtClean="0"/>
              <a:t>Kidney?</a:t>
            </a:r>
          </a:p>
          <a:p>
            <a:r>
              <a:rPr lang="en-US" dirty="0" smtClean="0"/>
              <a:t>Brain?</a:t>
            </a:r>
          </a:p>
          <a:p>
            <a:r>
              <a:rPr lang="en-US" dirty="0" smtClean="0"/>
              <a:t>Heart?</a:t>
            </a:r>
            <a:endParaRPr lang="en-US" dirty="0"/>
          </a:p>
        </p:txBody>
      </p:sp>
    </p:spTree>
    <p:extLst>
      <p:ext uri="{BB962C8B-B14F-4D97-AF65-F5344CB8AC3E}">
        <p14:creationId xmlns:p14="http://schemas.microsoft.com/office/powerpoint/2010/main" val="3520924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p:cNvPicPr>
            <a:picLocks noGrp="1" noChangeAspect="1"/>
          </p:cNvPicPr>
          <p:nvPr>
            <p:ph idx="1"/>
          </p:nvPr>
        </p:nvPicPr>
        <p:blipFill rotWithShape="1">
          <a:blip r:embed="rId3"/>
          <a:srcRect l="9971" t="14236" r="10385" b="33680"/>
          <a:stretch/>
        </p:blipFill>
        <p:spPr>
          <a:xfrm>
            <a:off x="0" y="178883"/>
            <a:ext cx="9144000" cy="2488117"/>
          </a:xfrm>
        </p:spPr>
      </p:pic>
      <p:pic>
        <p:nvPicPr>
          <p:cNvPr id="16" name="Picture 15"/>
          <p:cNvPicPr>
            <a:picLocks noChangeAspect="1"/>
          </p:cNvPicPr>
          <p:nvPr/>
        </p:nvPicPr>
        <p:blipFill>
          <a:blip r:embed="rId4"/>
          <a:stretch>
            <a:fillRect/>
          </a:stretch>
        </p:blipFill>
        <p:spPr>
          <a:xfrm>
            <a:off x="1889125" y="2915691"/>
            <a:ext cx="5635625" cy="3545433"/>
          </a:xfrm>
          <a:prstGeom prst="rect">
            <a:avLst/>
          </a:prstGeom>
        </p:spPr>
      </p:pic>
    </p:spTree>
    <p:extLst>
      <p:ext uri="{BB962C8B-B14F-4D97-AF65-F5344CB8AC3E}">
        <p14:creationId xmlns:p14="http://schemas.microsoft.com/office/powerpoint/2010/main" val="18938696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809625" y="2428875"/>
            <a:ext cx="7394955" cy="1754327"/>
          </a:xfrm>
          <a:prstGeom prst="rect">
            <a:avLst/>
          </a:prstGeom>
          <a:noFill/>
        </p:spPr>
        <p:txBody>
          <a:bodyPr wrap="square" rtlCol="0">
            <a:spAutoFit/>
          </a:bodyPr>
          <a:lstStyle/>
          <a:p>
            <a:pPr algn="ctr"/>
            <a:r>
              <a:rPr lang="en-US" sz="3600" b="1" dirty="0" smtClean="0">
                <a:solidFill>
                  <a:srgbClr val="FF0000"/>
                </a:solidFill>
              </a:rPr>
              <a:t>Take Home Message: </a:t>
            </a:r>
            <a:r>
              <a:rPr lang="en-US" sz="3600" b="1" u="sng" dirty="0" smtClean="0"/>
              <a:t>Early</a:t>
            </a:r>
            <a:r>
              <a:rPr lang="en-US" sz="3600" b="1" dirty="0" smtClean="0"/>
              <a:t> Recognition and </a:t>
            </a:r>
            <a:r>
              <a:rPr lang="en-US" sz="3600" b="1" u="sng" dirty="0" smtClean="0"/>
              <a:t>action</a:t>
            </a:r>
            <a:r>
              <a:rPr lang="en-US" sz="3600" b="1" dirty="0" smtClean="0"/>
              <a:t> saves lives in Sepsis</a:t>
            </a:r>
            <a:endParaRPr lang="en-US" sz="3600" b="1" dirty="0"/>
          </a:p>
        </p:txBody>
      </p:sp>
    </p:spTree>
    <p:extLst>
      <p:ext uri="{BB962C8B-B14F-4D97-AF65-F5344CB8AC3E}">
        <p14:creationId xmlns:p14="http://schemas.microsoft.com/office/powerpoint/2010/main" val="1732859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514600" y="0"/>
            <a:ext cx="4101981" cy="6858000"/>
          </a:xfrm>
          <a:prstGeom prst="rect">
            <a:avLst/>
          </a:prstGeom>
        </p:spPr>
      </p:pic>
    </p:spTree>
    <p:extLst>
      <p:ext uri="{BB962C8B-B14F-4D97-AF65-F5344CB8AC3E}">
        <p14:creationId xmlns:p14="http://schemas.microsoft.com/office/powerpoint/2010/main" val="28099254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82296" indent="0">
              <a:buNone/>
            </a:pPr>
            <a:r>
              <a:rPr lang="en-US" dirty="0" smtClean="0"/>
              <a:t>But is this the full story…</a:t>
            </a:r>
          </a:p>
          <a:p>
            <a:pPr marL="82296" indent="0">
              <a:buNone/>
            </a:pPr>
            <a:endParaRPr lang="en-US" dirty="0"/>
          </a:p>
          <a:p>
            <a:pPr marL="82296" indent="0">
              <a:buNone/>
            </a:pPr>
            <a:r>
              <a:rPr lang="en-US" dirty="0" smtClean="0"/>
              <a:t>Introducing NEJM 2014…</a:t>
            </a:r>
            <a:endParaRPr lang="en-US" dirty="0"/>
          </a:p>
        </p:txBody>
      </p:sp>
    </p:spTree>
    <p:extLst>
      <p:ext uri="{BB962C8B-B14F-4D97-AF65-F5344CB8AC3E}">
        <p14:creationId xmlns:p14="http://schemas.microsoft.com/office/powerpoint/2010/main" val="2770551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14600" y="2895600"/>
            <a:ext cx="4610100" cy="3467100"/>
          </a:xfrm>
          <a:prstGeom prst="rect">
            <a:avLst/>
          </a:prstGeom>
        </p:spPr>
      </p:pic>
      <p:pic>
        <p:nvPicPr>
          <p:cNvPr id="5" name="Picture 4"/>
          <p:cNvPicPr>
            <a:picLocks noChangeAspect="1"/>
          </p:cNvPicPr>
          <p:nvPr/>
        </p:nvPicPr>
        <p:blipFill>
          <a:blip r:embed="rId4"/>
          <a:stretch>
            <a:fillRect/>
          </a:stretch>
        </p:blipFill>
        <p:spPr>
          <a:xfrm>
            <a:off x="2114550" y="177800"/>
            <a:ext cx="5740400" cy="2717800"/>
          </a:xfrm>
          <a:prstGeom prst="rect">
            <a:avLst/>
          </a:prstGeom>
        </p:spPr>
      </p:pic>
    </p:spTree>
    <p:extLst>
      <p:ext uri="{BB962C8B-B14F-4D97-AF65-F5344CB8AC3E}">
        <p14:creationId xmlns:p14="http://schemas.microsoft.com/office/powerpoint/2010/main" val="7635923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22375" y="0"/>
            <a:ext cx="6332259" cy="6858000"/>
          </a:xfrm>
          <a:prstGeom prst="rect">
            <a:avLst/>
          </a:prstGeom>
        </p:spPr>
      </p:pic>
    </p:spTree>
    <p:extLst>
      <p:ext uri="{BB962C8B-B14F-4D97-AF65-F5344CB8AC3E}">
        <p14:creationId xmlns:p14="http://schemas.microsoft.com/office/powerpoint/2010/main" val="109119183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27100" y="346075"/>
            <a:ext cx="7645400" cy="2364164"/>
          </a:xfrm>
          <a:prstGeom prst="rect">
            <a:avLst/>
          </a:prstGeom>
        </p:spPr>
      </p:pic>
      <p:pic>
        <p:nvPicPr>
          <p:cNvPr id="5" name="Picture 4"/>
          <p:cNvPicPr>
            <a:picLocks noChangeAspect="1"/>
          </p:cNvPicPr>
          <p:nvPr/>
        </p:nvPicPr>
        <p:blipFill>
          <a:blip r:embed="rId4"/>
          <a:stretch>
            <a:fillRect/>
          </a:stretch>
        </p:blipFill>
        <p:spPr>
          <a:xfrm>
            <a:off x="2041525" y="2710239"/>
            <a:ext cx="5029200" cy="3975100"/>
          </a:xfrm>
          <a:prstGeom prst="rect">
            <a:avLst/>
          </a:prstGeom>
        </p:spPr>
      </p:pic>
    </p:spTree>
    <p:extLst>
      <p:ext uri="{BB962C8B-B14F-4D97-AF65-F5344CB8AC3E}">
        <p14:creationId xmlns:p14="http://schemas.microsoft.com/office/powerpoint/2010/main" val="288827107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717675" y="2470150"/>
            <a:ext cx="5994400" cy="3873500"/>
          </a:xfrm>
          <a:prstGeom prst="rect">
            <a:avLst/>
          </a:prstGeom>
        </p:spPr>
      </p:pic>
      <p:pic>
        <p:nvPicPr>
          <p:cNvPr id="5" name="Picture 4"/>
          <p:cNvPicPr>
            <a:picLocks noChangeAspect="1"/>
          </p:cNvPicPr>
          <p:nvPr/>
        </p:nvPicPr>
        <p:blipFill>
          <a:blip r:embed="rId3"/>
          <a:stretch>
            <a:fillRect/>
          </a:stretch>
        </p:blipFill>
        <p:spPr>
          <a:xfrm>
            <a:off x="1908175" y="222250"/>
            <a:ext cx="5803900" cy="2247900"/>
          </a:xfrm>
          <a:prstGeom prst="rect">
            <a:avLst/>
          </a:prstGeom>
        </p:spPr>
      </p:pic>
    </p:spTree>
    <p:extLst>
      <p:ext uri="{BB962C8B-B14F-4D97-AF65-F5344CB8AC3E}">
        <p14:creationId xmlns:p14="http://schemas.microsoft.com/office/powerpoint/2010/main" val="22334402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Home Message 2:</a:t>
            </a:r>
            <a:endParaRPr lang="en-US" dirty="0"/>
          </a:p>
        </p:txBody>
      </p:sp>
      <p:sp>
        <p:nvSpPr>
          <p:cNvPr id="3" name="Content Placeholder 2"/>
          <p:cNvSpPr>
            <a:spLocks noGrp="1"/>
          </p:cNvSpPr>
          <p:nvPr>
            <p:ph idx="1"/>
          </p:nvPr>
        </p:nvSpPr>
        <p:spPr/>
        <p:txBody>
          <a:bodyPr>
            <a:normAutofit fontScale="92500"/>
          </a:bodyPr>
          <a:lstStyle/>
          <a:p>
            <a:r>
              <a:rPr lang="en-US" dirty="0" smtClean="0"/>
              <a:t>Albumin not helpful in septic shock patients</a:t>
            </a:r>
          </a:p>
          <a:p>
            <a:r>
              <a:rPr lang="en-US" dirty="0" smtClean="0"/>
              <a:t>Early goal directed therapy not proven to be effective in large multi-</a:t>
            </a:r>
            <a:r>
              <a:rPr lang="en-US" dirty="0" err="1" smtClean="0"/>
              <a:t>centre</a:t>
            </a:r>
            <a:r>
              <a:rPr lang="en-US" dirty="0" smtClean="0"/>
              <a:t> trials</a:t>
            </a:r>
          </a:p>
          <a:p>
            <a:r>
              <a:rPr lang="en-US" dirty="0" smtClean="0"/>
              <a:t>Aiming for higher arterial pressures not associated with mortality benefit, but for subgroup of patients who had chronic arterial hypertension, whilst there was no mortality benefit there was a lesser requirement for renal replacement therapy</a:t>
            </a:r>
            <a:endParaRPr lang="en-US" dirty="0"/>
          </a:p>
        </p:txBody>
      </p:sp>
    </p:spTree>
    <p:extLst>
      <p:ext uri="{BB962C8B-B14F-4D97-AF65-F5344CB8AC3E}">
        <p14:creationId xmlns:p14="http://schemas.microsoft.com/office/powerpoint/2010/main" val="16512524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progression</a:t>
            </a:r>
            <a:endParaRPr lang="en-US" dirty="0"/>
          </a:p>
        </p:txBody>
      </p:sp>
      <p:sp>
        <p:nvSpPr>
          <p:cNvPr id="2" name="Content Placeholder 1"/>
          <p:cNvSpPr>
            <a:spLocks noGrp="1"/>
          </p:cNvSpPr>
          <p:nvPr>
            <p:ph idx="1"/>
          </p:nvPr>
        </p:nvSpPr>
        <p:spPr/>
        <p:txBody>
          <a:bodyPr/>
          <a:lstStyle/>
          <a:p>
            <a:pPr marL="0" indent="0">
              <a:buNone/>
            </a:pPr>
            <a:r>
              <a:rPr lang="en-US" dirty="0" smtClean="0"/>
              <a:t>Unfortunately, this patient tells you that she had a rash when she used penicillin for strep throat once. She is however adamant that this was not an anaphylactic reaction. </a:t>
            </a:r>
          </a:p>
          <a:p>
            <a:pPr marL="0" indent="0">
              <a:buNone/>
            </a:pPr>
            <a:endParaRPr lang="en-US" dirty="0"/>
          </a:p>
          <a:p>
            <a:pPr marL="0" indent="0">
              <a:buNone/>
            </a:pPr>
            <a:r>
              <a:rPr lang="en-US" dirty="0" smtClean="0"/>
              <a:t>Question: What class of antibiotics are the </a:t>
            </a:r>
            <a:r>
              <a:rPr lang="en-US" dirty="0" err="1" smtClean="0"/>
              <a:t>cephalosporins</a:t>
            </a:r>
            <a:r>
              <a:rPr lang="en-US" dirty="0" smtClean="0"/>
              <a:t>?</a:t>
            </a:r>
          </a:p>
          <a:p>
            <a:pPr marL="0" indent="0">
              <a:buNone/>
            </a:pPr>
            <a:endParaRPr lang="en-US" dirty="0"/>
          </a:p>
        </p:txBody>
      </p:sp>
    </p:spTree>
    <p:extLst>
      <p:ext uri="{BB962C8B-B14F-4D97-AF65-F5344CB8AC3E}">
        <p14:creationId xmlns:p14="http://schemas.microsoft.com/office/powerpoint/2010/main" val="11300255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Cephalosporins</a:t>
            </a:r>
            <a:endParaRPr lang="en-US" dirty="0"/>
          </a:p>
        </p:txBody>
      </p:sp>
      <p:sp>
        <p:nvSpPr>
          <p:cNvPr id="2" name="Content Placeholder 1"/>
          <p:cNvSpPr>
            <a:spLocks noGrp="1"/>
          </p:cNvSpPr>
          <p:nvPr>
            <p:ph idx="1"/>
          </p:nvPr>
        </p:nvSpPr>
        <p:spPr/>
        <p:txBody>
          <a:bodyPr>
            <a:normAutofit fontScale="77500" lnSpcReduction="20000"/>
          </a:bodyPr>
          <a:lstStyle/>
          <a:p>
            <a:r>
              <a:rPr lang="en-US" dirty="0" smtClean="0"/>
              <a:t>Divided in generations</a:t>
            </a:r>
          </a:p>
          <a:p>
            <a:r>
              <a:rPr lang="en-US" dirty="0" smtClean="0"/>
              <a:t>First generation (cephalexin, </a:t>
            </a:r>
            <a:r>
              <a:rPr lang="en-US" dirty="0" err="1" smtClean="0"/>
              <a:t>cephazolin</a:t>
            </a:r>
            <a:r>
              <a:rPr lang="en-US" dirty="0" smtClean="0"/>
              <a:t>)</a:t>
            </a:r>
          </a:p>
          <a:p>
            <a:pPr lvl="1"/>
            <a:r>
              <a:rPr lang="en-US" dirty="0" smtClean="0"/>
              <a:t>Great coverage of Strep and staph and MSSA</a:t>
            </a:r>
          </a:p>
          <a:p>
            <a:pPr lvl="2"/>
            <a:r>
              <a:rPr lang="en-US" dirty="0" smtClean="0"/>
              <a:t>Poor coverage of penicillin resistant S. </a:t>
            </a:r>
            <a:r>
              <a:rPr lang="en-US" dirty="0" err="1" smtClean="0"/>
              <a:t>pneumoniae</a:t>
            </a:r>
            <a:endParaRPr lang="en-US" dirty="0" smtClean="0"/>
          </a:p>
          <a:p>
            <a:pPr lvl="1"/>
            <a:r>
              <a:rPr lang="en-US" dirty="0" smtClean="0"/>
              <a:t>Poor coverage of H. </a:t>
            </a:r>
            <a:r>
              <a:rPr lang="en-US" dirty="0" err="1" smtClean="0"/>
              <a:t>influenzae</a:t>
            </a:r>
            <a:r>
              <a:rPr lang="en-US" dirty="0" smtClean="0"/>
              <a:t>/ M. </a:t>
            </a:r>
            <a:r>
              <a:rPr lang="en-US" dirty="0" err="1" smtClean="0"/>
              <a:t>cattarhalis</a:t>
            </a:r>
            <a:endParaRPr lang="en-US" dirty="0" smtClean="0"/>
          </a:p>
          <a:p>
            <a:pPr lvl="1"/>
            <a:r>
              <a:rPr lang="en-US" dirty="0" smtClean="0"/>
              <a:t>Medium coverage of E. Coli, </a:t>
            </a:r>
            <a:r>
              <a:rPr lang="en-US" dirty="0" err="1" smtClean="0"/>
              <a:t>Klebsiella</a:t>
            </a:r>
            <a:endParaRPr lang="en-US" dirty="0" smtClean="0"/>
          </a:p>
          <a:p>
            <a:pPr lvl="1"/>
            <a:r>
              <a:rPr lang="en-US" dirty="0" smtClean="0"/>
              <a:t>Poor coverage of other gram </a:t>
            </a:r>
            <a:r>
              <a:rPr lang="en-US" dirty="0" err="1" smtClean="0"/>
              <a:t>neg</a:t>
            </a:r>
            <a:r>
              <a:rPr lang="en-US" dirty="0" smtClean="0"/>
              <a:t> rods</a:t>
            </a:r>
          </a:p>
          <a:p>
            <a:r>
              <a:rPr lang="en-US" dirty="0" smtClean="0"/>
              <a:t>Second generation (Cefuroxime)</a:t>
            </a:r>
          </a:p>
          <a:p>
            <a:pPr lvl="1"/>
            <a:r>
              <a:rPr lang="en-US" dirty="0" smtClean="0"/>
              <a:t>Great coverage of strep and staph and MSSA</a:t>
            </a:r>
          </a:p>
          <a:p>
            <a:pPr lvl="2"/>
            <a:r>
              <a:rPr lang="en-US" dirty="0" smtClean="0"/>
              <a:t>Poor coverage of penicillin </a:t>
            </a:r>
            <a:r>
              <a:rPr lang="en-US" dirty="0" err="1" smtClean="0"/>
              <a:t>resistnt</a:t>
            </a:r>
            <a:r>
              <a:rPr lang="en-US" dirty="0" smtClean="0"/>
              <a:t> S. </a:t>
            </a:r>
            <a:r>
              <a:rPr lang="en-US" dirty="0" err="1" smtClean="0"/>
              <a:t>pneumoniae</a:t>
            </a:r>
            <a:endParaRPr lang="en-US" dirty="0" smtClean="0"/>
          </a:p>
          <a:p>
            <a:pPr lvl="1"/>
            <a:r>
              <a:rPr lang="en-US" dirty="0" smtClean="0"/>
              <a:t>Good coverage of H. </a:t>
            </a:r>
            <a:r>
              <a:rPr lang="en-US" dirty="0" err="1" smtClean="0"/>
              <a:t>influenzae</a:t>
            </a:r>
            <a:r>
              <a:rPr lang="en-US" dirty="0" smtClean="0"/>
              <a:t> and M. </a:t>
            </a:r>
            <a:r>
              <a:rPr lang="en-US" dirty="0" err="1" smtClean="0"/>
              <a:t>catarrhalis</a:t>
            </a:r>
            <a:endParaRPr lang="en-US" dirty="0" smtClean="0"/>
          </a:p>
          <a:p>
            <a:pPr lvl="1"/>
            <a:r>
              <a:rPr lang="en-US" dirty="0" smtClean="0"/>
              <a:t>Good coverage of N. </a:t>
            </a:r>
            <a:r>
              <a:rPr lang="en-US" dirty="0" err="1" smtClean="0"/>
              <a:t>meningitidies</a:t>
            </a:r>
            <a:r>
              <a:rPr lang="en-US" dirty="0" smtClean="0"/>
              <a:t> and N. </a:t>
            </a:r>
            <a:r>
              <a:rPr lang="en-US" dirty="0" err="1" smtClean="0"/>
              <a:t>gonorrhoea</a:t>
            </a:r>
            <a:endParaRPr lang="en-US" dirty="0" smtClean="0"/>
          </a:p>
          <a:p>
            <a:pPr lvl="1"/>
            <a:r>
              <a:rPr lang="en-US" dirty="0" smtClean="0"/>
              <a:t>Medium coverage of enteric gram </a:t>
            </a:r>
            <a:r>
              <a:rPr lang="en-US" dirty="0" err="1" smtClean="0"/>
              <a:t>neg</a:t>
            </a:r>
            <a:endParaRPr lang="en-US" dirty="0"/>
          </a:p>
        </p:txBody>
      </p:sp>
    </p:spTree>
    <p:extLst>
      <p:ext uri="{BB962C8B-B14F-4D97-AF65-F5344CB8AC3E}">
        <p14:creationId xmlns:p14="http://schemas.microsoft.com/office/powerpoint/2010/main" val="26439618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Cephalosporins</a:t>
            </a:r>
            <a:endParaRPr lang="en-US" dirty="0"/>
          </a:p>
        </p:txBody>
      </p:sp>
      <p:sp>
        <p:nvSpPr>
          <p:cNvPr id="2" name="Content Placeholder 1"/>
          <p:cNvSpPr>
            <a:spLocks noGrp="1"/>
          </p:cNvSpPr>
          <p:nvPr>
            <p:ph idx="1"/>
          </p:nvPr>
        </p:nvSpPr>
        <p:spPr/>
        <p:txBody>
          <a:bodyPr>
            <a:normAutofit fontScale="70000" lnSpcReduction="20000"/>
          </a:bodyPr>
          <a:lstStyle/>
          <a:p>
            <a:r>
              <a:rPr lang="en-US" dirty="0" smtClean="0"/>
              <a:t>Third Generation (</a:t>
            </a:r>
            <a:r>
              <a:rPr lang="en-US" dirty="0" err="1" smtClean="0"/>
              <a:t>Cefotaxime</a:t>
            </a:r>
            <a:r>
              <a:rPr lang="en-US" dirty="0" smtClean="0"/>
              <a:t>/ Ceftriaxone)</a:t>
            </a:r>
          </a:p>
          <a:p>
            <a:pPr lvl="1"/>
            <a:r>
              <a:rPr lang="en-US" dirty="0" smtClean="0"/>
              <a:t>Excellent cover against Strep/ Staph (MSSA), although not as good for MSSA as earlier gen </a:t>
            </a:r>
            <a:r>
              <a:rPr lang="en-US" dirty="0" err="1" smtClean="0"/>
              <a:t>cephalosporins</a:t>
            </a:r>
            <a:endParaRPr lang="en-US" dirty="0" smtClean="0"/>
          </a:p>
          <a:p>
            <a:pPr lvl="1"/>
            <a:r>
              <a:rPr lang="en-US" dirty="0" smtClean="0"/>
              <a:t>Excellent cover against Gram </a:t>
            </a:r>
            <a:r>
              <a:rPr lang="en-US" dirty="0" err="1" smtClean="0"/>
              <a:t>neg</a:t>
            </a:r>
            <a:r>
              <a:rPr lang="en-US" dirty="0" smtClean="0"/>
              <a:t> </a:t>
            </a:r>
            <a:r>
              <a:rPr lang="en-US" dirty="0" err="1" smtClean="0"/>
              <a:t>cocci</a:t>
            </a:r>
            <a:r>
              <a:rPr lang="en-US" dirty="0" smtClean="0"/>
              <a:t> (Neisseria/ </a:t>
            </a:r>
            <a:r>
              <a:rPr lang="en-US" dirty="0" err="1" smtClean="0"/>
              <a:t>Haemophillus</a:t>
            </a:r>
            <a:r>
              <a:rPr lang="en-US" dirty="0" smtClean="0"/>
              <a:t>/ Moraxella)</a:t>
            </a:r>
          </a:p>
          <a:p>
            <a:pPr lvl="1"/>
            <a:r>
              <a:rPr lang="en-US" dirty="0" smtClean="0"/>
              <a:t>Excellent cover against gram </a:t>
            </a:r>
            <a:r>
              <a:rPr lang="en-US" dirty="0" err="1" smtClean="0"/>
              <a:t>neg</a:t>
            </a:r>
            <a:r>
              <a:rPr lang="en-US" dirty="0" smtClean="0"/>
              <a:t> rods except P. </a:t>
            </a:r>
            <a:r>
              <a:rPr lang="en-US" dirty="0" err="1" smtClean="0"/>
              <a:t>aeruginosa</a:t>
            </a:r>
            <a:r>
              <a:rPr lang="en-US" dirty="0" smtClean="0"/>
              <a:t>, where </a:t>
            </a:r>
            <a:r>
              <a:rPr lang="en-US" dirty="0" err="1" smtClean="0"/>
              <a:t>ceftazidime</a:t>
            </a:r>
            <a:r>
              <a:rPr lang="en-US" dirty="0" smtClean="0"/>
              <a:t> has good coverage</a:t>
            </a:r>
          </a:p>
          <a:p>
            <a:pPr lvl="1"/>
            <a:r>
              <a:rPr lang="en-US" dirty="0" smtClean="0"/>
              <a:t>Poor coverage of </a:t>
            </a:r>
            <a:r>
              <a:rPr lang="en-US" dirty="0" err="1" smtClean="0"/>
              <a:t>bacteroides</a:t>
            </a:r>
            <a:r>
              <a:rPr lang="en-US" dirty="0" smtClean="0"/>
              <a:t> (anaerobic gram negative rod)</a:t>
            </a:r>
          </a:p>
          <a:p>
            <a:r>
              <a:rPr lang="en-US" dirty="0" smtClean="0"/>
              <a:t>Fourth Generation (</a:t>
            </a:r>
            <a:r>
              <a:rPr lang="en-US" dirty="0" err="1" smtClean="0"/>
              <a:t>Cefepime</a:t>
            </a:r>
            <a:r>
              <a:rPr lang="en-US" dirty="0" smtClean="0"/>
              <a:t>)</a:t>
            </a:r>
          </a:p>
          <a:p>
            <a:pPr lvl="1"/>
            <a:r>
              <a:rPr lang="en-US" dirty="0" smtClean="0"/>
              <a:t>Excellent gram positive, gram </a:t>
            </a:r>
            <a:r>
              <a:rPr lang="en-US" dirty="0" err="1" smtClean="0"/>
              <a:t>neg</a:t>
            </a:r>
            <a:r>
              <a:rPr lang="en-US" dirty="0" smtClean="0"/>
              <a:t> </a:t>
            </a:r>
            <a:r>
              <a:rPr lang="en-US" dirty="0" err="1" smtClean="0"/>
              <a:t>cocci</a:t>
            </a:r>
            <a:r>
              <a:rPr lang="en-US" dirty="0" smtClean="0"/>
              <a:t>, gram </a:t>
            </a:r>
            <a:r>
              <a:rPr lang="en-US" dirty="0" err="1" smtClean="0"/>
              <a:t>neg</a:t>
            </a:r>
            <a:r>
              <a:rPr lang="en-US" dirty="0" smtClean="0"/>
              <a:t> rods (including P. </a:t>
            </a:r>
            <a:r>
              <a:rPr lang="en-US" dirty="0" err="1" smtClean="0"/>
              <a:t>aeruginosa</a:t>
            </a:r>
            <a:r>
              <a:rPr lang="en-US" dirty="0" smtClean="0"/>
              <a:t>, excluding B. </a:t>
            </a:r>
            <a:r>
              <a:rPr lang="en-US" dirty="0" err="1" smtClean="0"/>
              <a:t>fragilis</a:t>
            </a:r>
            <a:r>
              <a:rPr lang="en-US" dirty="0" smtClean="0"/>
              <a:t>)</a:t>
            </a:r>
          </a:p>
          <a:p>
            <a:r>
              <a:rPr lang="en-US" dirty="0" smtClean="0"/>
              <a:t>MRSA active</a:t>
            </a:r>
          </a:p>
          <a:p>
            <a:pPr lvl="1"/>
            <a:r>
              <a:rPr lang="en-US" dirty="0" smtClean="0"/>
              <a:t>New chemicals</a:t>
            </a:r>
          </a:p>
          <a:p>
            <a:pPr lvl="1"/>
            <a:r>
              <a:rPr lang="en-US" dirty="0" smtClean="0"/>
              <a:t>Include </a:t>
            </a:r>
            <a:r>
              <a:rPr lang="en-US" dirty="0" err="1" smtClean="0"/>
              <a:t>ceftraroline</a:t>
            </a:r>
            <a:r>
              <a:rPr lang="en-US" dirty="0" smtClean="0"/>
              <a:t> and </a:t>
            </a:r>
            <a:r>
              <a:rPr lang="en-US" dirty="0" err="1" smtClean="0"/>
              <a:t>ceftobiprole</a:t>
            </a:r>
            <a:endParaRPr lang="en-US" dirty="0"/>
          </a:p>
          <a:p>
            <a:pPr lvl="1"/>
            <a:endParaRPr lang="en-US" dirty="0" smtClean="0"/>
          </a:p>
          <a:p>
            <a:pPr lvl="1"/>
            <a:endParaRPr lang="en-US" dirty="0"/>
          </a:p>
          <a:p>
            <a:pPr marL="301943" lvl="1" indent="0">
              <a:buNone/>
            </a:pPr>
            <a:endParaRPr lang="en-US" dirty="0" smtClean="0"/>
          </a:p>
          <a:p>
            <a:pPr lvl="1"/>
            <a:endParaRPr lang="en-US" dirty="0"/>
          </a:p>
        </p:txBody>
      </p:sp>
    </p:spTree>
    <p:extLst>
      <p:ext uri="{BB962C8B-B14F-4D97-AF65-F5344CB8AC3E}">
        <p14:creationId xmlns:p14="http://schemas.microsoft.com/office/powerpoint/2010/main" val="3698209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Cephalosporins</a:t>
            </a:r>
            <a:endParaRPr lang="en-US" dirty="0"/>
          </a:p>
        </p:txBody>
      </p:sp>
      <p:sp>
        <p:nvSpPr>
          <p:cNvPr id="2" name="Content Placeholder 1"/>
          <p:cNvSpPr>
            <a:spLocks noGrp="1"/>
          </p:cNvSpPr>
          <p:nvPr>
            <p:ph idx="1"/>
          </p:nvPr>
        </p:nvSpPr>
        <p:spPr/>
        <p:txBody>
          <a:bodyPr/>
          <a:lstStyle/>
          <a:p>
            <a:pPr marL="0" indent="0">
              <a:buNone/>
            </a:pPr>
            <a:r>
              <a:rPr lang="en-US" dirty="0" smtClean="0"/>
              <a:t>Shit activity against mycoplasma, chlamydia and listeria</a:t>
            </a:r>
            <a:endParaRPr lang="en-US" dirty="0"/>
          </a:p>
        </p:txBody>
      </p:sp>
    </p:spTree>
    <p:extLst>
      <p:ext uri="{BB962C8B-B14F-4D97-AF65-F5344CB8AC3E}">
        <p14:creationId xmlns:p14="http://schemas.microsoft.com/office/powerpoint/2010/main" val="2718608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Clinical Diagnosis</a:t>
            </a:r>
            <a:endParaRPr lang="en-US" dirty="0"/>
          </a:p>
        </p:txBody>
      </p:sp>
      <p:sp>
        <p:nvSpPr>
          <p:cNvPr id="2" name="Content Placeholder 1"/>
          <p:cNvSpPr>
            <a:spLocks noGrp="1"/>
          </p:cNvSpPr>
          <p:nvPr>
            <p:ph idx="1"/>
          </p:nvPr>
        </p:nvSpPr>
        <p:spPr/>
        <p:txBody>
          <a:bodyPr/>
          <a:lstStyle/>
          <a:p>
            <a:r>
              <a:rPr lang="en-US" dirty="0" smtClean="0"/>
              <a:t>What is your interim diagnosis?</a:t>
            </a:r>
          </a:p>
          <a:p>
            <a:r>
              <a:rPr lang="en-US" dirty="0" smtClean="0"/>
              <a:t>What is your differential diagnosis?</a:t>
            </a:r>
          </a:p>
          <a:p>
            <a:r>
              <a:rPr lang="en-US" dirty="0" smtClean="0"/>
              <a:t>What are her risk factors?</a:t>
            </a:r>
            <a:endParaRPr lang="en-US" dirty="0"/>
          </a:p>
        </p:txBody>
      </p:sp>
    </p:spTree>
    <p:extLst>
      <p:ext uri="{BB962C8B-B14F-4D97-AF65-F5344CB8AC3E}">
        <p14:creationId xmlns:p14="http://schemas.microsoft.com/office/powerpoint/2010/main" val="3619048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Case 1 Progression</a:t>
            </a:r>
            <a:endParaRPr lang="en-US" dirty="0"/>
          </a:p>
        </p:txBody>
      </p:sp>
      <p:sp>
        <p:nvSpPr>
          <p:cNvPr id="2" name="Content Placeholder 1"/>
          <p:cNvSpPr>
            <a:spLocks noGrp="1"/>
          </p:cNvSpPr>
          <p:nvPr>
            <p:ph idx="1"/>
          </p:nvPr>
        </p:nvSpPr>
        <p:spPr/>
        <p:txBody>
          <a:bodyPr>
            <a:normAutofit lnSpcReduction="10000"/>
          </a:bodyPr>
          <a:lstStyle/>
          <a:p>
            <a:r>
              <a:rPr lang="en-US" dirty="0" smtClean="0"/>
              <a:t>You run with the likely diagnosis of cellulitis</a:t>
            </a:r>
          </a:p>
          <a:p>
            <a:endParaRPr lang="en-US" dirty="0"/>
          </a:p>
          <a:p>
            <a:pPr marL="0" indent="0">
              <a:buNone/>
            </a:pPr>
            <a:r>
              <a:rPr lang="en-US" dirty="0" smtClean="0"/>
              <a:t>On physical examination you see a warm, </a:t>
            </a:r>
            <a:r>
              <a:rPr lang="en-US" dirty="0" err="1" smtClean="0"/>
              <a:t>oedematous</a:t>
            </a:r>
            <a:r>
              <a:rPr lang="en-US" dirty="0" smtClean="0"/>
              <a:t> erythematous leg with </a:t>
            </a:r>
            <a:r>
              <a:rPr lang="en-US" dirty="0" smtClean="0"/>
              <a:t>good demarcation</a:t>
            </a:r>
            <a:r>
              <a:rPr lang="en-US" dirty="0" smtClean="0"/>
              <a:t>. There is some blistering. There is an injured left toe. She has full ROM to her knee and ankle. You decide to take some blood samples for investigations. What do you order?</a:t>
            </a:r>
            <a:endParaRPr lang="en-US" dirty="0"/>
          </a:p>
        </p:txBody>
      </p:sp>
    </p:spTree>
    <p:extLst>
      <p:ext uri="{BB962C8B-B14F-4D97-AF65-F5344CB8AC3E}">
        <p14:creationId xmlns:p14="http://schemas.microsoft.com/office/powerpoint/2010/main" val="3637542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UBECX-SPECIAL</a:t>
            </a:r>
            <a:endParaRPr lang="en-US" dirty="0"/>
          </a:p>
        </p:txBody>
      </p:sp>
      <p:sp>
        <p:nvSpPr>
          <p:cNvPr id="2" name="Content Placeholder 1"/>
          <p:cNvSpPr>
            <a:spLocks noGrp="1"/>
          </p:cNvSpPr>
          <p:nvPr>
            <p:ph idx="1"/>
          </p:nvPr>
        </p:nvSpPr>
        <p:spPr/>
        <p:txBody>
          <a:bodyPr/>
          <a:lstStyle/>
          <a:p>
            <a:r>
              <a:rPr lang="en-US" dirty="0" smtClean="0"/>
              <a:t>U: Urinalysis/ Ultrasound</a:t>
            </a:r>
          </a:p>
          <a:p>
            <a:r>
              <a:rPr lang="en-US" dirty="0" smtClean="0"/>
              <a:t>B: Bloods (FBC, UEC, CMP, LFT, </a:t>
            </a:r>
            <a:r>
              <a:rPr lang="en-US" dirty="0" err="1" smtClean="0"/>
              <a:t>Coags</a:t>
            </a:r>
            <a:r>
              <a:rPr lang="en-US" dirty="0" smtClean="0"/>
              <a:t>, CRP, Lipase, </a:t>
            </a:r>
            <a:r>
              <a:rPr lang="en-US" dirty="0" err="1" smtClean="0"/>
              <a:t>Trops</a:t>
            </a:r>
            <a:r>
              <a:rPr lang="en-US" dirty="0" smtClean="0"/>
              <a:t>)</a:t>
            </a:r>
          </a:p>
          <a:p>
            <a:r>
              <a:rPr lang="en-US" dirty="0" smtClean="0"/>
              <a:t>E: ECG</a:t>
            </a:r>
          </a:p>
          <a:p>
            <a:r>
              <a:rPr lang="en-US" dirty="0" smtClean="0"/>
              <a:t>C: Cultures/ Swabs/ aspirations</a:t>
            </a:r>
          </a:p>
          <a:p>
            <a:r>
              <a:rPr lang="en-US" dirty="0" smtClean="0"/>
              <a:t>X – X-rays/ CT</a:t>
            </a:r>
          </a:p>
          <a:p>
            <a:r>
              <a:rPr lang="en-US" dirty="0" smtClean="0"/>
              <a:t>Special: MRI, nuclear medicine </a:t>
            </a:r>
            <a:r>
              <a:rPr lang="en-US" dirty="0" err="1" smtClean="0"/>
              <a:t>etc</a:t>
            </a:r>
            <a:endParaRPr lang="en-US" dirty="0"/>
          </a:p>
        </p:txBody>
      </p:sp>
    </p:spTree>
    <p:extLst>
      <p:ext uri="{BB962C8B-B14F-4D97-AF65-F5344CB8AC3E}">
        <p14:creationId xmlns:p14="http://schemas.microsoft.com/office/powerpoint/2010/main" val="1556987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Investigations</a:t>
            </a:r>
            <a:endParaRPr lang="en-US" dirty="0"/>
          </a:p>
        </p:txBody>
      </p:sp>
      <p:sp>
        <p:nvSpPr>
          <p:cNvPr id="2" name="Content Placeholder 1"/>
          <p:cNvSpPr>
            <a:spLocks noGrp="1"/>
          </p:cNvSpPr>
          <p:nvPr>
            <p:ph idx="1"/>
          </p:nvPr>
        </p:nvSpPr>
        <p:spPr/>
        <p:txBody>
          <a:bodyPr/>
          <a:lstStyle/>
          <a:p>
            <a:r>
              <a:rPr lang="en-US" dirty="0" err="1" smtClean="0"/>
              <a:t>Hb</a:t>
            </a:r>
            <a:r>
              <a:rPr lang="en-US" dirty="0" smtClean="0"/>
              <a:t> 130/ </a:t>
            </a:r>
            <a:r>
              <a:rPr lang="en-US" dirty="0" smtClean="0">
                <a:solidFill>
                  <a:srgbClr val="FF0000"/>
                </a:solidFill>
              </a:rPr>
              <a:t>WCC 22.3</a:t>
            </a:r>
            <a:r>
              <a:rPr lang="en-US" dirty="0" smtClean="0"/>
              <a:t>/ </a:t>
            </a:r>
            <a:r>
              <a:rPr lang="en-US" dirty="0" smtClean="0">
                <a:solidFill>
                  <a:srgbClr val="FF0000"/>
                </a:solidFill>
              </a:rPr>
              <a:t>N-</a:t>
            </a:r>
            <a:r>
              <a:rPr lang="en-US" dirty="0" err="1" smtClean="0">
                <a:solidFill>
                  <a:srgbClr val="FF0000"/>
                </a:solidFill>
              </a:rPr>
              <a:t>phils</a:t>
            </a:r>
            <a:r>
              <a:rPr lang="en-US" dirty="0" smtClean="0">
                <a:solidFill>
                  <a:srgbClr val="FF0000"/>
                </a:solidFill>
              </a:rPr>
              <a:t> 18</a:t>
            </a:r>
            <a:r>
              <a:rPr lang="en-US" dirty="0" smtClean="0"/>
              <a:t>/ </a:t>
            </a:r>
            <a:r>
              <a:rPr lang="en-US" dirty="0" err="1" smtClean="0">
                <a:solidFill>
                  <a:srgbClr val="FF0000"/>
                </a:solidFill>
              </a:rPr>
              <a:t>Pt</a:t>
            </a:r>
            <a:r>
              <a:rPr lang="en-US" dirty="0" smtClean="0">
                <a:solidFill>
                  <a:srgbClr val="FF0000"/>
                </a:solidFill>
              </a:rPr>
              <a:t> 458/ CRP 108</a:t>
            </a:r>
          </a:p>
          <a:p>
            <a:r>
              <a:rPr lang="en-US" dirty="0" smtClean="0"/>
              <a:t>Na 138/ K 4.8/</a:t>
            </a:r>
            <a:r>
              <a:rPr lang="en-US" dirty="0" smtClean="0">
                <a:solidFill>
                  <a:srgbClr val="FF0000"/>
                </a:solidFill>
              </a:rPr>
              <a:t>Urea 9.6</a:t>
            </a:r>
            <a:r>
              <a:rPr lang="en-US" dirty="0" smtClean="0"/>
              <a:t>/ </a:t>
            </a:r>
            <a:r>
              <a:rPr lang="en-US" dirty="0" err="1" smtClean="0">
                <a:solidFill>
                  <a:srgbClr val="FF0000"/>
                </a:solidFill>
              </a:rPr>
              <a:t>Creatine</a:t>
            </a:r>
            <a:r>
              <a:rPr lang="en-US" dirty="0" smtClean="0">
                <a:solidFill>
                  <a:srgbClr val="FF0000"/>
                </a:solidFill>
              </a:rPr>
              <a:t> 258</a:t>
            </a:r>
            <a:r>
              <a:rPr lang="en-US" dirty="0" smtClean="0"/>
              <a:t>/ </a:t>
            </a:r>
            <a:r>
              <a:rPr lang="en-US" dirty="0" err="1" smtClean="0">
                <a:solidFill>
                  <a:srgbClr val="FF0000"/>
                </a:solidFill>
              </a:rPr>
              <a:t>GFr</a:t>
            </a:r>
            <a:r>
              <a:rPr lang="en-US" dirty="0" smtClean="0">
                <a:solidFill>
                  <a:srgbClr val="FF0000"/>
                </a:solidFill>
              </a:rPr>
              <a:t> 32: Earlier Cr 200/ </a:t>
            </a:r>
            <a:r>
              <a:rPr lang="en-US" dirty="0" err="1" smtClean="0">
                <a:solidFill>
                  <a:srgbClr val="FF0000"/>
                </a:solidFill>
              </a:rPr>
              <a:t>GFr</a:t>
            </a:r>
            <a:r>
              <a:rPr lang="en-US" dirty="0" smtClean="0">
                <a:solidFill>
                  <a:srgbClr val="FF0000"/>
                </a:solidFill>
              </a:rPr>
              <a:t> 52/ </a:t>
            </a:r>
            <a:r>
              <a:rPr lang="en-US" dirty="0" err="1" smtClean="0">
                <a:solidFill>
                  <a:srgbClr val="FF0000"/>
                </a:solidFill>
              </a:rPr>
              <a:t>BGl</a:t>
            </a:r>
            <a:r>
              <a:rPr lang="en-US" dirty="0" smtClean="0">
                <a:solidFill>
                  <a:srgbClr val="FF0000"/>
                </a:solidFill>
              </a:rPr>
              <a:t> 10.8</a:t>
            </a:r>
          </a:p>
          <a:p>
            <a:r>
              <a:rPr lang="en-US" dirty="0" smtClean="0"/>
              <a:t>ALT 32/ GGT 40/ ALP 45/ </a:t>
            </a:r>
            <a:r>
              <a:rPr lang="en-US" dirty="0" smtClean="0">
                <a:solidFill>
                  <a:srgbClr val="FF0000"/>
                </a:solidFill>
              </a:rPr>
              <a:t>Albumin 25</a:t>
            </a:r>
          </a:p>
          <a:p>
            <a:r>
              <a:rPr lang="en-US" dirty="0" smtClean="0">
                <a:solidFill>
                  <a:srgbClr val="FF0000"/>
                </a:solidFill>
              </a:rPr>
              <a:t>Lactate 3.6</a:t>
            </a:r>
          </a:p>
          <a:p>
            <a:r>
              <a:rPr lang="en-US" dirty="0" smtClean="0"/>
              <a:t>Wound swab – </a:t>
            </a:r>
            <a:r>
              <a:rPr lang="en-US" dirty="0" smtClean="0">
                <a:solidFill>
                  <a:srgbClr val="FF0000"/>
                </a:solidFill>
              </a:rPr>
              <a:t>Gram positive </a:t>
            </a:r>
            <a:r>
              <a:rPr lang="en-US" dirty="0" err="1" smtClean="0">
                <a:solidFill>
                  <a:srgbClr val="FF0000"/>
                </a:solidFill>
              </a:rPr>
              <a:t>cocci</a:t>
            </a:r>
            <a:endParaRPr lang="en-US" dirty="0" smtClean="0">
              <a:solidFill>
                <a:srgbClr val="FF0000"/>
              </a:solidFill>
            </a:endParaRPr>
          </a:p>
          <a:p>
            <a:r>
              <a:rPr lang="en-US" dirty="0" smtClean="0"/>
              <a:t>Interpret the above results</a:t>
            </a:r>
          </a:p>
          <a:p>
            <a:endParaRPr lang="en-US" dirty="0"/>
          </a:p>
          <a:p>
            <a:endParaRPr lang="en-US" dirty="0" smtClean="0"/>
          </a:p>
          <a:p>
            <a:pPr marL="0" indent="0">
              <a:buNone/>
            </a:pPr>
            <a:endParaRPr lang="en-US" dirty="0"/>
          </a:p>
        </p:txBody>
      </p:sp>
    </p:spTree>
    <p:extLst>
      <p:ext uri="{BB962C8B-B14F-4D97-AF65-F5344CB8AC3E}">
        <p14:creationId xmlns:p14="http://schemas.microsoft.com/office/powerpoint/2010/main" val="24063610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18912</TotalTime>
  <Words>3076</Words>
  <Application>Microsoft Macintosh PowerPoint</Application>
  <PresentationFormat>On-screen Show (4:3)</PresentationFormat>
  <Paragraphs>360</Paragraphs>
  <Slides>59</Slides>
  <Notes>16</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Solstice</vt:lpstr>
      <vt:lpstr>Antibiotics by clinical case</vt:lpstr>
      <vt:lpstr>Learning Objectives</vt:lpstr>
      <vt:lpstr>Take Home Message</vt:lpstr>
      <vt:lpstr>Case 1</vt:lpstr>
      <vt:lpstr>PowerPoint Presentation</vt:lpstr>
      <vt:lpstr>Clinical Diagnosis</vt:lpstr>
      <vt:lpstr>Case 1 Progression</vt:lpstr>
      <vt:lpstr>UBECX-SPECIAL</vt:lpstr>
      <vt:lpstr>Investigations</vt:lpstr>
      <vt:lpstr>Gram positive Organisms</vt:lpstr>
      <vt:lpstr>PowerPoint Presentation</vt:lpstr>
      <vt:lpstr>Classification of Gram positive Organisms</vt:lpstr>
      <vt:lpstr>Important soft tissue infections</vt:lpstr>
      <vt:lpstr>Question  </vt:lpstr>
      <vt:lpstr>Classification of Gram positive Organisms</vt:lpstr>
      <vt:lpstr>Case 1</vt:lpstr>
      <vt:lpstr>Investigations</vt:lpstr>
      <vt:lpstr>Case 1 </vt:lpstr>
      <vt:lpstr>Reasons for admission</vt:lpstr>
      <vt:lpstr>Issues List</vt:lpstr>
      <vt:lpstr>Treatment</vt:lpstr>
      <vt:lpstr>Approach to treatment in any patient</vt:lpstr>
      <vt:lpstr>Take-home Message</vt:lpstr>
      <vt:lpstr>Specific Treatment</vt:lpstr>
      <vt:lpstr>Antibiotics</vt:lpstr>
      <vt:lpstr>Beta-lactams</vt:lpstr>
      <vt:lpstr>Question</vt:lpstr>
      <vt:lpstr>Penicillins</vt:lpstr>
      <vt:lpstr>Natural Penicillins</vt:lpstr>
      <vt:lpstr>Aminopenicillins</vt:lpstr>
      <vt:lpstr>Carboxypenicillins and Ureidopenicillins</vt:lpstr>
      <vt:lpstr>Note about S. aureus</vt:lpstr>
      <vt:lpstr>S. Aureus</vt:lpstr>
      <vt:lpstr>Question</vt:lpstr>
      <vt:lpstr>A note on pharmocokinetics and pharmacodynamics</vt:lpstr>
      <vt:lpstr>MRSA</vt:lpstr>
      <vt:lpstr>Case Continued</vt:lpstr>
      <vt:lpstr>Case Continued</vt:lpstr>
      <vt:lpstr>PowerPoint Presentation</vt:lpstr>
      <vt:lpstr>Question</vt:lpstr>
      <vt:lpstr>Case progresses</vt:lpstr>
      <vt:lpstr>Question</vt:lpstr>
      <vt:lpstr>Blood Gas</vt:lpstr>
      <vt:lpstr>Sepsis, SIRS, Severe Sepsis and Septic shock </vt:lpstr>
      <vt:lpstr>PowerPoint Presentation</vt:lpstr>
      <vt:lpstr>Multi-organ dysfunction syndrome (MODS)</vt:lpstr>
      <vt:lpstr>Name some physiological markers of MODS?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Take Home Message 2:</vt:lpstr>
      <vt:lpstr>Case progression</vt:lpstr>
      <vt:lpstr>Cephalosporins</vt:lpstr>
      <vt:lpstr>Cephalosporins</vt:lpstr>
      <vt:lpstr>Cephalosporins</vt:lpstr>
    </vt:vector>
  </TitlesOfParts>
  <Company>ANU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Antibiotics by clinical case – Part 1</dc:title>
  <dc:creator>Budhima Nanayakkara</dc:creator>
  <cp:lastModifiedBy>Budhima Nanayakkara</cp:lastModifiedBy>
  <cp:revision>54</cp:revision>
  <dcterms:created xsi:type="dcterms:W3CDTF">2014-03-11T00:27:44Z</dcterms:created>
  <dcterms:modified xsi:type="dcterms:W3CDTF">2014-03-26T06:14:18Z</dcterms:modified>
</cp:coreProperties>
</file>